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6" r:id="rId2"/>
    <p:sldId id="319" r:id="rId3"/>
    <p:sldId id="320" r:id="rId4"/>
    <p:sldId id="328" r:id="rId5"/>
    <p:sldId id="329" r:id="rId6"/>
    <p:sldId id="345" r:id="rId7"/>
    <p:sldId id="325" r:id="rId8"/>
    <p:sldId id="312" r:id="rId9"/>
    <p:sldId id="321" r:id="rId10"/>
    <p:sldId id="326" r:id="rId11"/>
    <p:sldId id="327" r:id="rId12"/>
    <p:sldId id="330" r:id="rId13"/>
    <p:sldId id="331" r:id="rId14"/>
    <p:sldId id="332" r:id="rId15"/>
    <p:sldId id="322" r:id="rId16"/>
    <p:sldId id="333" r:id="rId17"/>
    <p:sldId id="323" r:id="rId18"/>
    <p:sldId id="334" r:id="rId19"/>
    <p:sldId id="335" r:id="rId20"/>
    <p:sldId id="336" r:id="rId21"/>
    <p:sldId id="337" r:id="rId22"/>
    <p:sldId id="338" r:id="rId23"/>
    <p:sldId id="339" r:id="rId24"/>
    <p:sldId id="342" r:id="rId25"/>
    <p:sldId id="341" r:id="rId26"/>
    <p:sldId id="343" r:id="rId27"/>
    <p:sldId id="346" r:id="rId28"/>
    <p:sldId id="344" r:id="rId29"/>
    <p:sldId id="340"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20"/>
    <p:restoredTop sz="65078"/>
  </p:normalViewPr>
  <p:slideViewPr>
    <p:cSldViewPr snapToGrid="0" snapToObjects="1">
      <p:cViewPr varScale="1">
        <p:scale>
          <a:sx n="62" d="100"/>
          <a:sy n="62" d="100"/>
        </p:scale>
        <p:origin x="1552" y="176"/>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F3965-24A9-F84B-B960-1F8DFF81EEE9}" type="datetimeFigureOut">
              <a:rPr lang="en-US" smtClean="0"/>
              <a:t>3/25/19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02F6DB-1E63-2144-9C7E-5CB31AA6E393}" type="slidenum">
              <a:rPr lang="en-US" smtClean="0"/>
              <a:t>‹#›</a:t>
            </a:fld>
            <a:endParaRPr lang="en-US"/>
          </a:p>
        </p:txBody>
      </p:sp>
    </p:spTree>
    <p:extLst>
      <p:ext uri="{BB962C8B-B14F-4D97-AF65-F5344CB8AC3E}">
        <p14:creationId xmlns:p14="http://schemas.microsoft.com/office/powerpoint/2010/main" val="2064010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4</a:t>
            </a:fld>
            <a:endParaRPr lang="en-US"/>
          </a:p>
        </p:txBody>
      </p:sp>
    </p:spTree>
    <p:extLst>
      <p:ext uri="{BB962C8B-B14F-4D97-AF65-F5344CB8AC3E}">
        <p14:creationId xmlns:p14="http://schemas.microsoft.com/office/powerpoint/2010/main" val="283625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a model with too few parameters will underfit the data</a:t>
            </a:r>
          </a:p>
          <a:p>
            <a:endParaRPr lang="en-US" dirty="0"/>
          </a:p>
          <a:p>
            <a:r>
              <a:rPr lang="en-US" dirty="0"/>
              <a:t>One way to think of it:</a:t>
            </a:r>
          </a:p>
          <a:p>
            <a:r>
              <a:rPr lang="en-US" dirty="0"/>
              <a:t>	When we underfit we learn too little from the data</a:t>
            </a:r>
          </a:p>
          <a:p>
            <a:r>
              <a:rPr lang="en-US" dirty="0"/>
              <a:t>	When we overfit we learn too much from the data</a:t>
            </a:r>
          </a:p>
          <a:p>
            <a:endParaRPr lang="en-US" dirty="0"/>
          </a:p>
          <a:p>
            <a:r>
              <a:rPr lang="en-US" dirty="0"/>
              <a:t>Overall, this suggests we’d like to build models that balance the dangers of overfitting and underfitting</a:t>
            </a:r>
          </a:p>
        </p:txBody>
      </p:sp>
      <p:sp>
        <p:nvSpPr>
          <p:cNvPr id="4" name="Slide Number Placeholder 3"/>
          <p:cNvSpPr>
            <a:spLocks noGrp="1"/>
          </p:cNvSpPr>
          <p:nvPr>
            <p:ph type="sldNum" sz="quarter" idx="10"/>
          </p:nvPr>
        </p:nvSpPr>
        <p:spPr/>
        <p:txBody>
          <a:bodyPr/>
          <a:lstStyle/>
          <a:p>
            <a:fld id="{A602F6DB-1E63-2144-9C7E-5CB31AA6E393}" type="slidenum">
              <a:rPr lang="en-US" smtClean="0"/>
              <a:t>13</a:t>
            </a:fld>
            <a:endParaRPr lang="en-US"/>
          </a:p>
        </p:txBody>
      </p:sp>
    </p:spTree>
    <p:extLst>
      <p:ext uri="{BB962C8B-B14F-4D97-AF65-F5344CB8AC3E}">
        <p14:creationId xmlns:p14="http://schemas.microsoft.com/office/powerpoint/2010/main" val="786197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conservatism is desirable since it can reduce overfitting and improve out-of-sample prediction</a:t>
            </a:r>
          </a:p>
        </p:txBody>
      </p:sp>
      <p:sp>
        <p:nvSpPr>
          <p:cNvPr id="4" name="Slide Number Placeholder 3"/>
          <p:cNvSpPr>
            <a:spLocks noGrp="1"/>
          </p:cNvSpPr>
          <p:nvPr>
            <p:ph type="sldNum" sz="quarter" idx="10"/>
          </p:nvPr>
        </p:nvSpPr>
        <p:spPr/>
        <p:txBody>
          <a:bodyPr/>
          <a:lstStyle/>
          <a:p>
            <a:fld id="{A602F6DB-1E63-2144-9C7E-5CB31AA6E393}" type="slidenum">
              <a:rPr lang="en-US" smtClean="0"/>
              <a:t>14</a:t>
            </a:fld>
            <a:endParaRPr lang="en-US"/>
          </a:p>
        </p:txBody>
      </p:sp>
    </p:spTree>
    <p:extLst>
      <p:ext uri="{BB962C8B-B14F-4D97-AF65-F5344CB8AC3E}">
        <p14:creationId xmlns:p14="http://schemas.microsoft.com/office/powerpoint/2010/main" val="4091679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15</a:t>
            </a:fld>
            <a:endParaRPr lang="en-US"/>
          </a:p>
        </p:txBody>
      </p:sp>
    </p:spTree>
    <p:extLst>
      <p:ext uri="{BB962C8B-B14F-4D97-AF65-F5344CB8AC3E}">
        <p14:creationId xmlns:p14="http://schemas.microsoft.com/office/powerpoint/2010/main" val="3755579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www.google.com</a:t>
            </a:r>
            <a:r>
              <a:rPr lang="en-US" dirty="0"/>
              <a:t>/logos/doodles/2017/hirotugu-akaikes-90th-birthday-5767291382792192.3-2x.png</a:t>
            </a:r>
          </a:p>
        </p:txBody>
      </p:sp>
      <p:sp>
        <p:nvSpPr>
          <p:cNvPr id="4" name="Slide Number Placeholder 3"/>
          <p:cNvSpPr>
            <a:spLocks noGrp="1"/>
          </p:cNvSpPr>
          <p:nvPr>
            <p:ph type="sldNum" sz="quarter" idx="10"/>
          </p:nvPr>
        </p:nvSpPr>
        <p:spPr/>
        <p:txBody>
          <a:bodyPr/>
          <a:lstStyle/>
          <a:p>
            <a:fld id="{A602F6DB-1E63-2144-9C7E-5CB31AA6E393}" type="slidenum">
              <a:rPr lang="en-US" smtClean="0"/>
              <a:t>16</a:t>
            </a:fld>
            <a:endParaRPr lang="en-US"/>
          </a:p>
        </p:txBody>
      </p:sp>
    </p:spTree>
    <p:extLst>
      <p:ext uri="{BB962C8B-B14F-4D97-AF65-F5344CB8AC3E}">
        <p14:creationId xmlns:p14="http://schemas.microsoft.com/office/powerpoint/2010/main" val="971420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in-sample deviance will still decline with increasing model complexity (just like R^2 values)</a:t>
            </a:r>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17</a:t>
            </a:fld>
            <a:endParaRPr lang="en-US"/>
          </a:p>
        </p:txBody>
      </p:sp>
    </p:spTree>
    <p:extLst>
      <p:ext uri="{BB962C8B-B14F-4D97-AF65-F5344CB8AC3E}">
        <p14:creationId xmlns:p14="http://schemas.microsoft.com/office/powerpoint/2010/main" val="20573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 the number of parameters in the model</a:t>
            </a:r>
          </a:p>
        </p:txBody>
      </p:sp>
      <p:sp>
        <p:nvSpPr>
          <p:cNvPr id="4" name="Slide Number Placeholder 3"/>
          <p:cNvSpPr>
            <a:spLocks noGrp="1"/>
          </p:cNvSpPr>
          <p:nvPr>
            <p:ph type="sldNum" sz="quarter" idx="10"/>
          </p:nvPr>
        </p:nvSpPr>
        <p:spPr/>
        <p:txBody>
          <a:bodyPr/>
          <a:lstStyle/>
          <a:p>
            <a:fld id="{A602F6DB-1E63-2144-9C7E-5CB31AA6E393}" type="slidenum">
              <a:rPr lang="en-US" smtClean="0"/>
              <a:t>18</a:t>
            </a:fld>
            <a:endParaRPr lang="en-US"/>
          </a:p>
        </p:txBody>
      </p:sp>
    </p:spTree>
    <p:extLst>
      <p:ext uri="{BB962C8B-B14F-4D97-AF65-F5344CB8AC3E}">
        <p14:creationId xmlns:p14="http://schemas.microsoft.com/office/powerpoint/2010/main" val="3822381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Crucial point: ALL of these are estimates of out-of-sample deviance, which is the target we want in judging models</a:t>
            </a:r>
          </a:p>
        </p:txBody>
      </p:sp>
      <p:sp>
        <p:nvSpPr>
          <p:cNvPr id="4" name="Slide Number Placeholder 3"/>
          <p:cNvSpPr>
            <a:spLocks noGrp="1"/>
          </p:cNvSpPr>
          <p:nvPr>
            <p:ph type="sldNum" sz="quarter" idx="10"/>
          </p:nvPr>
        </p:nvSpPr>
        <p:spPr/>
        <p:txBody>
          <a:bodyPr/>
          <a:lstStyle/>
          <a:p>
            <a:fld id="{A602F6DB-1E63-2144-9C7E-5CB31AA6E393}" type="slidenum">
              <a:rPr lang="en-US" smtClean="0"/>
              <a:t>19</a:t>
            </a:fld>
            <a:endParaRPr lang="en-US"/>
          </a:p>
        </p:txBody>
      </p:sp>
    </p:spTree>
    <p:extLst>
      <p:ext uri="{BB962C8B-B14F-4D97-AF65-F5344CB8AC3E}">
        <p14:creationId xmlns:p14="http://schemas.microsoft.com/office/powerpoint/2010/main" val="3015252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20</a:t>
            </a:fld>
            <a:endParaRPr lang="en-US"/>
          </a:p>
        </p:txBody>
      </p:sp>
    </p:spTree>
    <p:extLst>
      <p:ext uri="{BB962C8B-B14F-4D97-AF65-F5344CB8AC3E}">
        <p14:creationId xmlns:p14="http://schemas.microsoft.com/office/powerpoint/2010/main" val="2873595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42 study sites, 16 dams</a:t>
            </a:r>
          </a:p>
        </p:txBody>
      </p:sp>
      <p:sp>
        <p:nvSpPr>
          <p:cNvPr id="4" name="Slide Number Placeholder 3"/>
          <p:cNvSpPr>
            <a:spLocks noGrp="1"/>
          </p:cNvSpPr>
          <p:nvPr>
            <p:ph type="sldNum" sz="quarter" idx="10"/>
          </p:nvPr>
        </p:nvSpPr>
        <p:spPr/>
        <p:txBody>
          <a:bodyPr/>
          <a:lstStyle/>
          <a:p>
            <a:fld id="{A602F6DB-1E63-2144-9C7E-5CB31AA6E393}" type="slidenum">
              <a:rPr lang="en-US" smtClean="0"/>
              <a:t>21</a:t>
            </a:fld>
            <a:endParaRPr lang="en-US"/>
          </a:p>
        </p:txBody>
      </p:sp>
    </p:spTree>
    <p:extLst>
      <p:ext uri="{BB962C8B-B14F-4D97-AF65-F5344CB8AC3E}">
        <p14:creationId xmlns:p14="http://schemas.microsoft.com/office/powerpoint/2010/main" val="585744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Akaike weights are analogous to posterior probabilities of models, conditional on expected future data.” – </a:t>
            </a:r>
            <a:r>
              <a:rPr lang="en-US" sz="1200" kern="1200" dirty="0" err="1">
                <a:solidFill>
                  <a:schemeClr val="tx1"/>
                </a:solidFill>
                <a:effectLst/>
                <a:latin typeface="+mn-lt"/>
                <a:ea typeface="+mn-ea"/>
                <a:cs typeface="+mn-cs"/>
              </a:rPr>
              <a:t>McElreath</a:t>
            </a:r>
            <a:r>
              <a:rPr lang="en-US" sz="1200" kern="1200" dirty="0">
                <a:solidFill>
                  <a:schemeClr val="tx1"/>
                </a:solidFill>
                <a:effectLst/>
                <a:latin typeface="+mn-lt"/>
                <a:ea typeface="+mn-ea"/>
                <a:cs typeface="+mn-cs"/>
              </a:rPr>
              <a:t> 2016, pg. 199</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Important to remember: information theoretic approaches are relative, only find best model, not good model</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22</a:t>
            </a:fld>
            <a:endParaRPr lang="en-US"/>
          </a:p>
        </p:txBody>
      </p:sp>
    </p:spTree>
    <p:extLst>
      <p:ext uri="{BB962C8B-B14F-4D97-AF65-F5344CB8AC3E}">
        <p14:creationId xmlns:p14="http://schemas.microsoft.com/office/powerpoint/2010/main" val="4157985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article encourages careful interpretation of parameter estimates (i.e., point estimates or effect sizes) rather than dichotomization into significant and non-significant results</a:t>
            </a:r>
          </a:p>
        </p:txBody>
      </p:sp>
      <p:sp>
        <p:nvSpPr>
          <p:cNvPr id="4" name="Slide Number Placeholder 3"/>
          <p:cNvSpPr>
            <a:spLocks noGrp="1"/>
          </p:cNvSpPr>
          <p:nvPr>
            <p:ph type="sldNum" sz="quarter" idx="10"/>
          </p:nvPr>
        </p:nvSpPr>
        <p:spPr/>
        <p:txBody>
          <a:bodyPr/>
          <a:lstStyle/>
          <a:p>
            <a:fld id="{A602F6DB-1E63-2144-9C7E-5CB31AA6E393}" type="slidenum">
              <a:rPr lang="en-US" smtClean="0"/>
              <a:t>5</a:t>
            </a:fld>
            <a:endParaRPr lang="en-US"/>
          </a:p>
        </p:txBody>
      </p:sp>
    </p:spTree>
    <p:extLst>
      <p:ext uri="{BB962C8B-B14F-4D97-AF65-F5344CB8AC3E}">
        <p14:creationId xmlns:p14="http://schemas.microsoft.com/office/powerpoint/2010/main" val="1413091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23</a:t>
            </a:fld>
            <a:endParaRPr lang="en-US"/>
          </a:p>
        </p:txBody>
      </p:sp>
    </p:spTree>
    <p:extLst>
      <p:ext uri="{BB962C8B-B14F-4D97-AF65-F5344CB8AC3E}">
        <p14:creationId xmlns:p14="http://schemas.microsoft.com/office/powerpoint/2010/main" val="3154251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24</a:t>
            </a:fld>
            <a:endParaRPr lang="en-US"/>
          </a:p>
        </p:txBody>
      </p:sp>
    </p:spTree>
    <p:extLst>
      <p:ext uri="{BB962C8B-B14F-4D97-AF65-F5344CB8AC3E}">
        <p14:creationId xmlns:p14="http://schemas.microsoft.com/office/powerpoint/2010/main" val="1071593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curse of Tippecanoe illustrates that surprising patterns can be found in many datasets</a:t>
            </a:r>
          </a:p>
          <a:p>
            <a:endParaRPr lang="en-US" dirty="0"/>
          </a:p>
          <a:p>
            <a:r>
              <a:rPr lang="en-US" dirty="0"/>
              <a:t>“</a:t>
            </a:r>
            <a:r>
              <a:rPr lang="en-US" sz="1200" kern="1200" dirty="0">
                <a:solidFill>
                  <a:schemeClr val="tx1"/>
                </a:solidFill>
                <a:effectLst/>
                <a:latin typeface="+mn-lt"/>
                <a:ea typeface="+mn-ea"/>
                <a:cs typeface="+mn-cs"/>
              </a:rPr>
              <a:t>Given enough time and data, a pattern like this can be found for almost any body of data. But without any compelling reason to believe this pattern is meaningful, it is hardly compelling that such patterns exist.” – </a:t>
            </a:r>
            <a:r>
              <a:rPr lang="en-US" sz="1200" kern="1200" dirty="0" err="1">
                <a:solidFill>
                  <a:schemeClr val="tx1"/>
                </a:solidFill>
                <a:effectLst/>
                <a:latin typeface="+mn-lt"/>
                <a:ea typeface="+mn-ea"/>
                <a:cs typeface="+mn-cs"/>
              </a:rPr>
              <a:t>McElreath</a:t>
            </a:r>
            <a:r>
              <a:rPr lang="en-US" sz="1200" kern="1200" dirty="0">
                <a:solidFill>
                  <a:schemeClr val="tx1"/>
                </a:solidFill>
                <a:effectLst/>
                <a:latin typeface="+mn-lt"/>
                <a:ea typeface="+mn-ea"/>
                <a:cs typeface="+mn-cs"/>
              </a:rPr>
              <a:t> 2016</a:t>
            </a:r>
          </a:p>
          <a:p>
            <a:endParaRPr lang="en-US" dirty="0"/>
          </a:p>
          <a:p>
            <a:r>
              <a:rPr lang="en-US" dirty="0"/>
              <a:t>Stepwise selection and all subsets selection can make it relatively easy to be led astray by such patterns that are not founded in biology</a:t>
            </a:r>
          </a:p>
          <a:p>
            <a:r>
              <a:rPr lang="en-US" dirty="0"/>
              <a:t>	“The biology and underlying science should drive the hypotheses and modeling” – Anderson and Burnham 2002</a:t>
            </a:r>
          </a:p>
          <a:p>
            <a:endParaRPr lang="en-US" dirty="0"/>
          </a:p>
          <a:p>
            <a:r>
              <a:rPr lang="en-US" dirty="0"/>
              <a:t>https://</a:t>
            </a:r>
            <a:r>
              <a:rPr lang="en-US" dirty="0" err="1"/>
              <a:t>upload.wikimedia.org</a:t>
            </a:r>
            <a:r>
              <a:rPr lang="en-US" dirty="0"/>
              <a:t>/</a:t>
            </a:r>
            <a:r>
              <a:rPr lang="en-US" dirty="0" err="1"/>
              <a:t>wikipedia</a:t>
            </a:r>
            <a:r>
              <a:rPr lang="en-US" dirty="0"/>
              <a:t>/commons/c/c5/</a:t>
            </a:r>
            <a:r>
              <a:rPr lang="en-US" dirty="0" err="1"/>
              <a:t>William_Henry_Harrison_daguerreotype_edit.jpg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25</a:t>
            </a:fld>
            <a:endParaRPr lang="en-US"/>
          </a:p>
        </p:txBody>
      </p:sp>
    </p:spTree>
    <p:extLst>
      <p:ext uri="{BB962C8B-B14F-4D97-AF65-F5344CB8AC3E}">
        <p14:creationId xmlns:p14="http://schemas.microsoft.com/office/powerpoint/2010/main" val="3371711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often do a mix of model selection and variable selection when using AIC</a:t>
            </a:r>
          </a:p>
          <a:p>
            <a:r>
              <a:rPr lang="en-US" dirty="0"/>
              <a:t>	Dynamic Ecology post: AIC is appealing because it 1) reduces our thinking to one dimension and 2) ranks models</a:t>
            </a:r>
          </a:p>
          <a:p>
            <a:r>
              <a:rPr lang="en-US" dirty="0"/>
              <a:t>	Comment on Dynamic Ecology post: "I suspect AIC is used because (a) it was new and sexy, and (b) it gives simple answers that don’t require too much thought. It means we can chuck lots of variables into a big black box, shake it around, and get something out of it. If we want to look really cool we can use model averaging! That’s so much easier than fitting the full model and looking at the actual model (i.e. the coefficients)."</a:t>
            </a:r>
          </a:p>
          <a:p>
            <a:endParaRPr lang="en-US" dirty="0"/>
          </a:p>
          <a:p>
            <a:r>
              <a:rPr lang="en-US" dirty="0"/>
              <a:t>“Our goal is to tease apart the contributions of many processes, all of which we believe are affecting our study system to some degree. If our scientific question is (something like) “How important is this factor, in an absolute sense or relative to other factors?”, not “Which of these factors are actually doing anything at all in my system?”, why are we working so hard to fit many models of which only one (the full model) incorporates all of the factors? If we do not have particular, a priori discrete hypotheses (such as “A influences the outcome but B does not”) about our system (and a multifactorial approach would suggest that we should not), why does so much of our data-analytic effort go into various ways to test between, or combine and reconcile, multiple discrete models?” – Ben </a:t>
            </a:r>
            <a:r>
              <a:rPr lang="en-US" dirty="0" err="1"/>
              <a:t>Bolker</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26</a:t>
            </a:fld>
            <a:endParaRPr lang="en-US"/>
          </a:p>
        </p:txBody>
      </p:sp>
    </p:spTree>
    <p:extLst>
      <p:ext uri="{BB962C8B-B14F-4D97-AF65-F5344CB8AC3E}">
        <p14:creationId xmlns:p14="http://schemas.microsoft.com/office/powerpoint/2010/main" val="2601900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28</a:t>
            </a:fld>
            <a:endParaRPr lang="en-US"/>
          </a:p>
        </p:txBody>
      </p:sp>
    </p:spTree>
    <p:extLst>
      <p:ext uri="{BB962C8B-B14F-4D97-AF65-F5344CB8AC3E}">
        <p14:creationId xmlns:p14="http://schemas.microsoft.com/office/powerpoint/2010/main" val="2057275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Statisticians are often the most skeptical about the inferential power of statistics</a:t>
            </a:r>
          </a:p>
        </p:txBody>
      </p:sp>
      <p:sp>
        <p:nvSpPr>
          <p:cNvPr id="4" name="Slide Number Placeholder 3"/>
          <p:cNvSpPr>
            <a:spLocks noGrp="1"/>
          </p:cNvSpPr>
          <p:nvPr>
            <p:ph type="sldNum" sz="quarter" idx="10"/>
          </p:nvPr>
        </p:nvSpPr>
        <p:spPr/>
        <p:txBody>
          <a:bodyPr/>
          <a:lstStyle/>
          <a:p>
            <a:fld id="{A602F6DB-1E63-2144-9C7E-5CB31AA6E393}" type="slidenum">
              <a:rPr lang="en-US" smtClean="0"/>
              <a:t>29</a:t>
            </a:fld>
            <a:endParaRPr lang="en-US"/>
          </a:p>
        </p:txBody>
      </p:sp>
    </p:spTree>
    <p:extLst>
      <p:ext uri="{BB962C8B-B14F-4D97-AF65-F5344CB8AC3E}">
        <p14:creationId xmlns:p14="http://schemas.microsoft.com/office/powerpoint/2010/main" val="3652537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Model comparison approaches are often (explicitly) seeking to balance different model properties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www.gardenlines.co.uk</a:t>
            </a:r>
            <a:r>
              <a:rPr lang="en-US" sz="1200" kern="1200" dirty="0">
                <a:solidFill>
                  <a:schemeClr val="tx1"/>
                </a:solidFill>
                <a:effectLst/>
                <a:latin typeface="+mn-lt"/>
                <a:ea typeface="+mn-ea"/>
                <a:cs typeface="+mn-cs"/>
              </a:rPr>
              <a:t>/shop/play-equipment/garden-games-wooden-seesaw</a:t>
            </a:r>
          </a:p>
        </p:txBody>
      </p:sp>
      <p:sp>
        <p:nvSpPr>
          <p:cNvPr id="4" name="Slide Number Placeholder 3"/>
          <p:cNvSpPr>
            <a:spLocks noGrp="1"/>
          </p:cNvSpPr>
          <p:nvPr>
            <p:ph type="sldNum" sz="quarter" idx="10"/>
          </p:nvPr>
        </p:nvSpPr>
        <p:spPr/>
        <p:txBody>
          <a:bodyPr/>
          <a:lstStyle/>
          <a:p>
            <a:fld id="{A602F6DB-1E63-2144-9C7E-5CB31AA6E393}" type="slidenum">
              <a:rPr lang="en-US" smtClean="0"/>
              <a:t>6</a:t>
            </a:fld>
            <a:endParaRPr lang="en-US"/>
          </a:p>
        </p:txBody>
      </p:sp>
    </p:spTree>
    <p:extLst>
      <p:ext uri="{BB962C8B-B14F-4D97-AF65-F5344CB8AC3E}">
        <p14:creationId xmlns:p14="http://schemas.microsoft.com/office/powerpoint/2010/main" val="3914664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7</a:t>
            </a:fld>
            <a:endParaRPr lang="en-US"/>
          </a:p>
        </p:txBody>
      </p:sp>
    </p:spTree>
    <p:extLst>
      <p:ext uri="{BB962C8B-B14F-4D97-AF65-F5344CB8AC3E}">
        <p14:creationId xmlns:p14="http://schemas.microsoft.com/office/powerpoint/2010/main" val="229712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Complexity is a real property of ecological systems, and one we as ecologists and evolutionary biologists are trained to look for</a:t>
            </a:r>
          </a:p>
          <a:p>
            <a:r>
              <a:rPr lang="en-US" sz="1200" kern="1200" dirty="0">
                <a:solidFill>
                  <a:schemeClr val="tx1"/>
                </a:solidFill>
                <a:effectLst/>
                <a:latin typeface="+mn-lt"/>
                <a:ea typeface="+mn-ea"/>
                <a:cs typeface="+mn-cs"/>
              </a:rPr>
              <a:t>	This results in challenging problems in formulating and choosing among competing models</a:t>
            </a:r>
          </a:p>
        </p:txBody>
      </p:sp>
      <p:sp>
        <p:nvSpPr>
          <p:cNvPr id="4" name="Slide Number Placeholder 3"/>
          <p:cNvSpPr>
            <a:spLocks noGrp="1"/>
          </p:cNvSpPr>
          <p:nvPr>
            <p:ph type="sldNum" sz="quarter" idx="10"/>
          </p:nvPr>
        </p:nvSpPr>
        <p:spPr/>
        <p:txBody>
          <a:bodyPr/>
          <a:lstStyle/>
          <a:p>
            <a:fld id="{A602F6DB-1E63-2144-9C7E-5CB31AA6E393}" type="slidenum">
              <a:rPr lang="en-US" smtClean="0"/>
              <a:t>8</a:t>
            </a:fld>
            <a:endParaRPr lang="en-US"/>
          </a:p>
        </p:txBody>
      </p:sp>
    </p:spTree>
    <p:extLst>
      <p:ext uri="{BB962C8B-B14F-4D97-AF65-F5344CB8AC3E}">
        <p14:creationId xmlns:p14="http://schemas.microsoft.com/office/powerpoint/2010/main" val="540526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of Ockham was a medieval philosopher</a:t>
            </a:r>
          </a:p>
          <a:p>
            <a:endParaRPr lang="en-US" dirty="0"/>
          </a:p>
          <a:p>
            <a:r>
              <a:rPr lang="en-US" dirty="0"/>
              <a:t>Note, this is “razor” in the philosophical sense of a simplifying principle</a:t>
            </a:r>
          </a:p>
          <a:p>
            <a:endParaRPr lang="en-US" dirty="0"/>
          </a:p>
          <a:p>
            <a:r>
              <a:rPr lang="en-US" dirty="0"/>
              <a:t>https://</a:t>
            </a:r>
            <a:r>
              <a:rPr lang="en-US" dirty="0" err="1"/>
              <a:t>www.britannica.com</a:t>
            </a:r>
            <a:r>
              <a:rPr lang="en-US" dirty="0"/>
              <a:t>/topic/</a:t>
            </a:r>
            <a:r>
              <a:rPr lang="en-US" dirty="0" err="1"/>
              <a:t>Occams</a:t>
            </a:r>
            <a:r>
              <a:rPr lang="en-US" dirty="0"/>
              <a:t>-razor/media/424706/194403</a:t>
            </a:r>
          </a:p>
        </p:txBody>
      </p:sp>
      <p:sp>
        <p:nvSpPr>
          <p:cNvPr id="4" name="Slide Number Placeholder 3"/>
          <p:cNvSpPr>
            <a:spLocks noGrp="1"/>
          </p:cNvSpPr>
          <p:nvPr>
            <p:ph type="sldNum" sz="quarter" idx="10"/>
          </p:nvPr>
        </p:nvSpPr>
        <p:spPr/>
        <p:txBody>
          <a:bodyPr/>
          <a:lstStyle/>
          <a:p>
            <a:fld id="{A602F6DB-1E63-2144-9C7E-5CB31AA6E393}" type="slidenum">
              <a:rPr lang="en-US" smtClean="0"/>
              <a:t>9</a:t>
            </a:fld>
            <a:endParaRPr lang="en-US"/>
          </a:p>
        </p:txBody>
      </p:sp>
    </p:spTree>
    <p:extLst>
      <p:ext uri="{BB962C8B-B14F-4D97-AF65-F5344CB8AC3E}">
        <p14:creationId xmlns:p14="http://schemas.microsoft.com/office/powerpoint/2010/main" val="3935949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strategy to illustrate the problem with parameters is to fit this same dataset with increasingly complex models</a:t>
            </a:r>
          </a:p>
        </p:txBody>
      </p:sp>
      <p:sp>
        <p:nvSpPr>
          <p:cNvPr id="4" name="Slide Number Placeholder 3"/>
          <p:cNvSpPr>
            <a:spLocks noGrp="1"/>
          </p:cNvSpPr>
          <p:nvPr>
            <p:ph type="sldNum" sz="quarter" idx="10"/>
          </p:nvPr>
        </p:nvSpPr>
        <p:spPr/>
        <p:txBody>
          <a:bodyPr/>
          <a:lstStyle/>
          <a:p>
            <a:fld id="{A602F6DB-1E63-2144-9C7E-5CB31AA6E393}" type="slidenum">
              <a:rPr lang="en-US" smtClean="0"/>
              <a:t>10</a:t>
            </a:fld>
            <a:endParaRPr lang="en-US"/>
          </a:p>
        </p:txBody>
      </p:sp>
    </p:spTree>
    <p:extLst>
      <p:ext uri="{BB962C8B-B14F-4D97-AF65-F5344CB8AC3E}">
        <p14:creationId xmlns:p14="http://schemas.microsoft.com/office/powerpoint/2010/main" val="339860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is used here as a measure of model fit to the observed data</a:t>
            </a:r>
          </a:p>
          <a:p>
            <a:endParaRPr lang="en-US" dirty="0"/>
          </a:p>
          <a:p>
            <a:r>
              <a:rPr lang="en-US" dirty="0"/>
              <a:t>Note the model in the lower right corner has a perfect fit to the observed data, but the predictions (i.e., negative values) are clearly problematic</a:t>
            </a:r>
          </a:p>
          <a:p>
            <a:endParaRPr lang="en-US" dirty="0"/>
          </a:p>
          <a:p>
            <a:r>
              <a:rPr lang="en-US" dirty="0"/>
              <a:t>This is a primary problem with parameters: overfitting</a:t>
            </a:r>
          </a:p>
          <a:p>
            <a:r>
              <a:rPr lang="en-US" dirty="0"/>
              <a:t>	“Overfitting occurs when a model learns too much from a sample.”</a:t>
            </a:r>
          </a:p>
        </p:txBody>
      </p:sp>
      <p:sp>
        <p:nvSpPr>
          <p:cNvPr id="4" name="Slide Number Placeholder 3"/>
          <p:cNvSpPr>
            <a:spLocks noGrp="1"/>
          </p:cNvSpPr>
          <p:nvPr>
            <p:ph type="sldNum" sz="quarter" idx="10"/>
          </p:nvPr>
        </p:nvSpPr>
        <p:spPr/>
        <p:txBody>
          <a:bodyPr/>
          <a:lstStyle/>
          <a:p>
            <a:fld id="{A602F6DB-1E63-2144-9C7E-5CB31AA6E393}" type="slidenum">
              <a:rPr lang="en-US" smtClean="0"/>
              <a:t>11</a:t>
            </a:fld>
            <a:endParaRPr lang="en-US"/>
          </a:p>
        </p:txBody>
      </p:sp>
    </p:spTree>
    <p:extLst>
      <p:ext uri="{BB962C8B-B14F-4D97-AF65-F5344CB8AC3E}">
        <p14:creationId xmlns:p14="http://schemas.microsoft.com/office/powerpoint/2010/main" val="1482707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point: out-of-sample prediction is usually (at least implicitly) what we actually care about in evaluating models</a:t>
            </a:r>
          </a:p>
        </p:txBody>
      </p:sp>
      <p:sp>
        <p:nvSpPr>
          <p:cNvPr id="4" name="Slide Number Placeholder 3"/>
          <p:cNvSpPr>
            <a:spLocks noGrp="1"/>
          </p:cNvSpPr>
          <p:nvPr>
            <p:ph type="sldNum" sz="quarter" idx="10"/>
          </p:nvPr>
        </p:nvSpPr>
        <p:spPr/>
        <p:txBody>
          <a:bodyPr/>
          <a:lstStyle/>
          <a:p>
            <a:fld id="{A602F6DB-1E63-2144-9C7E-5CB31AA6E393}" type="slidenum">
              <a:rPr lang="en-US" smtClean="0"/>
              <a:t>12</a:t>
            </a:fld>
            <a:endParaRPr lang="en-US"/>
          </a:p>
        </p:txBody>
      </p:sp>
    </p:spTree>
    <p:extLst>
      <p:ext uri="{BB962C8B-B14F-4D97-AF65-F5344CB8AC3E}">
        <p14:creationId xmlns:p14="http://schemas.microsoft.com/office/powerpoint/2010/main" val="2306914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3/25/19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61718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3/25/19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04054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3/25/19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2013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3/25/19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50226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BE9DB6-2A55-E249-AE44-565DA48679AD}" type="datetimeFigureOut">
              <a:rPr lang="en-US" smtClean="0"/>
              <a:t>3/25/19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16406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BE9DB6-2A55-E249-AE44-565DA48679AD}" type="datetimeFigureOut">
              <a:rPr lang="en-US" smtClean="0"/>
              <a:t>3/25/19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173202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BE9DB6-2A55-E249-AE44-565DA48679AD}" type="datetimeFigureOut">
              <a:rPr lang="en-US" smtClean="0"/>
              <a:t>3/25/19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63110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E9DB6-2A55-E249-AE44-565DA48679AD}" type="datetimeFigureOut">
              <a:rPr lang="en-US" smtClean="0"/>
              <a:t>3/25/19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70432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E9DB6-2A55-E249-AE44-565DA48679AD}" type="datetimeFigureOut">
              <a:rPr lang="en-US" smtClean="0"/>
              <a:t>3/25/19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40473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3/25/19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513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3/25/19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95023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E9DB6-2A55-E249-AE44-565DA48679AD}" type="datetimeFigureOut">
              <a:rPr lang="en-US" smtClean="0"/>
              <a:t>3/25/19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AD56A-AD2A-6747-A900-44AFA507361F}" type="slidenum">
              <a:rPr lang="en-US" smtClean="0"/>
              <a:t>‹#›</a:t>
            </a:fld>
            <a:endParaRPr lang="en-US"/>
          </a:p>
        </p:txBody>
      </p:sp>
    </p:spTree>
    <p:extLst>
      <p:ext uri="{BB962C8B-B14F-4D97-AF65-F5344CB8AC3E}">
        <p14:creationId xmlns:p14="http://schemas.microsoft.com/office/powerpoint/2010/main" val="461336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624103"/>
            <a:ext cx="9144000" cy="5805714"/>
          </a:xfrm>
        </p:spPr>
        <p:txBody>
          <a:bodyPr>
            <a:noAutofit/>
          </a:bodyPr>
          <a:lstStyle/>
          <a:p>
            <a:pPr>
              <a:lnSpc>
                <a:spcPct val="100000"/>
              </a:lnSpc>
              <a:spcBef>
                <a:spcPts val="0"/>
              </a:spcBef>
            </a:pPr>
            <a:r>
              <a:rPr lang="en-US" sz="4400" dirty="0">
                <a:latin typeface="Garamond" panose="02020404030301010803" pitchFamily="18" charset="0"/>
              </a:rPr>
              <a:t>Introduction to Statistics for </a:t>
            </a:r>
            <a:br>
              <a:rPr lang="en-US" sz="4400" dirty="0">
                <a:latin typeface="Garamond" panose="02020404030301010803" pitchFamily="18" charset="0"/>
              </a:rPr>
            </a:br>
            <a:r>
              <a:rPr lang="en-US" sz="4400" dirty="0">
                <a:latin typeface="Garamond" panose="02020404030301010803" pitchFamily="18" charset="0"/>
              </a:rPr>
              <a:t>Ecology and Evolutionary Biology</a:t>
            </a:r>
            <a:br>
              <a:rPr lang="en-US" sz="4400" dirty="0">
                <a:latin typeface="Garamond" panose="02020404030301010803" pitchFamily="18" charset="0"/>
              </a:rPr>
            </a:br>
            <a:br>
              <a:rPr lang="en-US" sz="4400" dirty="0">
                <a:latin typeface="Garamond" panose="02020404030301010803" pitchFamily="18" charset="0"/>
              </a:rPr>
            </a:br>
            <a:r>
              <a:rPr lang="en-US" sz="4400" b="1" dirty="0">
                <a:latin typeface="Garamond" panose="02020404030301010803" pitchFamily="18" charset="0"/>
              </a:rPr>
              <a:t>Model Selection</a:t>
            </a:r>
            <a:br>
              <a:rPr lang="en-US" sz="4400" dirty="0">
                <a:latin typeface="Garamond" panose="02020404030301010803" pitchFamily="18" charset="0"/>
              </a:rPr>
            </a:br>
            <a:br>
              <a:rPr lang="en-US" sz="4400" dirty="0">
                <a:latin typeface="Garamond" panose="02020404030301010803" pitchFamily="18" charset="0"/>
              </a:rPr>
            </a:br>
            <a:r>
              <a:rPr lang="en-US" sz="4400" dirty="0">
                <a:latin typeface="Garamond" panose="02020404030301010803" pitchFamily="18" charset="0"/>
              </a:rPr>
              <a:t>Week 09</a:t>
            </a:r>
            <a:br>
              <a:rPr lang="en-US" sz="4400" dirty="0">
                <a:latin typeface="Garamond" panose="02020404030301010803" pitchFamily="18" charset="0"/>
              </a:rPr>
            </a:br>
            <a:r>
              <a:rPr lang="en-US" sz="4400" dirty="0">
                <a:latin typeface="Garamond" panose="02020404030301010803" pitchFamily="18" charset="0"/>
              </a:rPr>
              <a:t>25 March 2019</a:t>
            </a:r>
            <a:br>
              <a:rPr lang="en-US" sz="4400" dirty="0">
                <a:latin typeface="Garamond" panose="02020404030301010803" pitchFamily="18" charset="0"/>
              </a:rPr>
            </a:br>
            <a:endParaRPr lang="en-US" sz="4400" dirty="0">
              <a:latin typeface="Garamond" panose="02020404030301010803" pitchFamily="18" charset="0"/>
            </a:endParaRPr>
          </a:p>
        </p:txBody>
      </p:sp>
    </p:spTree>
    <p:extLst>
      <p:ext uri="{BB962C8B-B14F-4D97-AF65-F5344CB8AC3E}">
        <p14:creationId xmlns:p14="http://schemas.microsoft.com/office/powerpoint/2010/main" val="3810532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Problem with (Too Many) Parameters</a:t>
            </a:r>
            <a:endParaRPr lang="en-US" sz="3600" dirty="0">
              <a:latin typeface="Monaco" pitchFamily="2" charset="0"/>
            </a:endParaRPr>
          </a:p>
        </p:txBody>
      </p:sp>
      <p:pic>
        <p:nvPicPr>
          <p:cNvPr id="8" name="Picture 7">
            <a:extLst>
              <a:ext uri="{FF2B5EF4-FFF2-40B4-BE49-F238E27FC236}">
                <a16:creationId xmlns:a16="http://schemas.microsoft.com/office/drawing/2014/main" id="{13F3DA59-F62E-D348-957B-7AE453EA554A}"/>
              </a:ext>
            </a:extLst>
          </p:cNvPr>
          <p:cNvPicPr>
            <a:picLocks noChangeAspect="1"/>
          </p:cNvPicPr>
          <p:nvPr/>
        </p:nvPicPr>
        <p:blipFill>
          <a:blip r:embed="rId3"/>
          <a:stretch>
            <a:fillRect/>
          </a:stretch>
        </p:blipFill>
        <p:spPr>
          <a:xfrm>
            <a:off x="235449" y="2036618"/>
            <a:ext cx="8673102" cy="3691788"/>
          </a:xfrm>
          <a:prstGeom prst="rect">
            <a:avLst/>
          </a:prstGeom>
        </p:spPr>
      </p:pic>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spTree>
    <p:extLst>
      <p:ext uri="{BB962C8B-B14F-4D97-AF65-F5344CB8AC3E}">
        <p14:creationId xmlns:p14="http://schemas.microsoft.com/office/powerpoint/2010/main" val="2667820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6F152F-5897-094D-B8C5-8784DDA9C821}"/>
              </a:ext>
            </a:extLst>
          </p:cNvPr>
          <p:cNvPicPr>
            <a:picLocks noChangeAspect="1"/>
          </p:cNvPicPr>
          <p:nvPr/>
        </p:nvPicPr>
        <p:blipFill>
          <a:blip r:embed="rId3"/>
          <a:stretch>
            <a:fillRect/>
          </a:stretch>
        </p:blipFill>
        <p:spPr>
          <a:xfrm>
            <a:off x="2086428" y="0"/>
            <a:ext cx="4971143" cy="6858000"/>
          </a:xfrm>
          <a:prstGeom prst="rect">
            <a:avLst/>
          </a:prstGeom>
        </p:spPr>
      </p:pic>
    </p:spTree>
    <p:extLst>
      <p:ext uri="{BB962C8B-B14F-4D97-AF65-F5344CB8AC3E}">
        <p14:creationId xmlns:p14="http://schemas.microsoft.com/office/powerpoint/2010/main" val="2038762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Problem with (Too Many) Parameters</a:t>
            </a:r>
            <a:endParaRPr lang="en-US" sz="3600" dirty="0">
              <a:latin typeface="Monaco" pitchFamily="2" charset="0"/>
            </a:endParaRP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690689"/>
            <a:ext cx="7886700" cy="4722132"/>
          </a:xfrm>
        </p:spPr>
        <p:txBody>
          <a:bodyPr>
            <a:normAutofit/>
          </a:bodyPr>
          <a:lstStyle/>
          <a:p>
            <a:r>
              <a:rPr lang="en-US" dirty="0">
                <a:latin typeface="Garamond" panose="02020404030301010803" pitchFamily="18" charset="0"/>
              </a:rPr>
              <a:t>If predictor variables suffer </a:t>
            </a:r>
            <a:r>
              <a:rPr lang="en-US">
                <a:latin typeface="Garamond" panose="02020404030301010803" pitchFamily="18" charset="0"/>
              </a:rPr>
              <a:t>from </a:t>
            </a:r>
            <a:r>
              <a:rPr lang="en-US" i="1">
                <a:latin typeface="Garamond" panose="02020404030301010803" pitchFamily="18" charset="0"/>
              </a:rPr>
              <a:t>multicollinearity</a:t>
            </a:r>
            <a:r>
              <a:rPr lang="en-US">
                <a:latin typeface="Garamond" panose="02020404030301010803" pitchFamily="18" charset="0"/>
              </a:rPr>
              <a:t> </a:t>
            </a:r>
            <a:r>
              <a:rPr lang="en-US" dirty="0">
                <a:latin typeface="Garamond" panose="02020404030301010803" pitchFamily="18" charset="0"/>
              </a:rPr>
              <a:t>then adding parameters can hurt overall inference (as we saw in the last lecture)</a:t>
            </a:r>
          </a:p>
          <a:p>
            <a:endParaRPr lang="en-US" dirty="0">
              <a:latin typeface="Garamond" panose="02020404030301010803" pitchFamily="18" charset="0"/>
            </a:endParaRPr>
          </a:p>
          <a:p>
            <a:r>
              <a:rPr lang="en-US" dirty="0">
                <a:latin typeface="Garamond" panose="02020404030301010803" pitchFamily="18" charset="0"/>
              </a:rPr>
              <a:t>Moreover, adding parameters nearly always improves the fit of the model to the observed data</a:t>
            </a:r>
          </a:p>
          <a:p>
            <a:endParaRPr lang="en-US" dirty="0">
              <a:latin typeface="Garamond" panose="02020404030301010803" pitchFamily="18" charset="0"/>
            </a:endParaRPr>
          </a:p>
          <a:p>
            <a:r>
              <a:rPr lang="en-US" dirty="0">
                <a:latin typeface="Garamond" panose="02020404030301010803" pitchFamily="18" charset="0"/>
              </a:rPr>
              <a:t>And yet more complex models often fit new data worse</a:t>
            </a:r>
          </a:p>
          <a:p>
            <a:pPr lvl="1"/>
            <a:r>
              <a:rPr lang="en-US" dirty="0">
                <a:latin typeface="Garamond" panose="02020404030301010803" pitchFamily="18" charset="0"/>
              </a:rPr>
              <a:t>In other words, they do not perform well </a:t>
            </a:r>
            <a:r>
              <a:rPr lang="en-US" i="1" dirty="0">
                <a:latin typeface="Garamond" panose="02020404030301010803" pitchFamily="18" charset="0"/>
              </a:rPr>
              <a:t>out-of-sample</a:t>
            </a:r>
            <a:endParaRPr lang="en-US" dirty="0">
              <a:latin typeface="Garamond" panose="02020404030301010803" pitchFamily="18" charset="0"/>
            </a:endParaRPr>
          </a:p>
        </p:txBody>
      </p:sp>
    </p:spTree>
    <p:extLst>
      <p:ext uri="{BB962C8B-B14F-4D97-AF65-F5344CB8AC3E}">
        <p14:creationId xmlns:p14="http://schemas.microsoft.com/office/powerpoint/2010/main" val="240974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Problem with (Too Few) Parameters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4" name="Picture 3">
            <a:extLst>
              <a:ext uri="{FF2B5EF4-FFF2-40B4-BE49-F238E27FC236}">
                <a16:creationId xmlns:a16="http://schemas.microsoft.com/office/drawing/2014/main" id="{CEFDBEF7-F320-DE42-8F3D-15F07CE8A0AA}"/>
              </a:ext>
            </a:extLst>
          </p:cNvPr>
          <p:cNvPicPr>
            <a:picLocks noChangeAspect="1"/>
          </p:cNvPicPr>
          <p:nvPr/>
        </p:nvPicPr>
        <p:blipFill>
          <a:blip r:embed="rId3"/>
          <a:stretch>
            <a:fillRect/>
          </a:stretch>
        </p:blipFill>
        <p:spPr>
          <a:xfrm>
            <a:off x="628650" y="1872989"/>
            <a:ext cx="8104909" cy="3569671"/>
          </a:xfrm>
          <a:prstGeom prst="rect">
            <a:avLst/>
          </a:prstGeom>
        </p:spPr>
      </p:pic>
    </p:spTree>
    <p:extLst>
      <p:ext uri="{BB962C8B-B14F-4D97-AF65-F5344CB8AC3E}">
        <p14:creationId xmlns:p14="http://schemas.microsoft.com/office/powerpoint/2010/main" val="3114170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Combatting Overfitting: Regularization</a:t>
            </a:r>
            <a:endParaRPr lang="en-US" sz="3600" dirty="0">
              <a:latin typeface="Monaco" pitchFamily="2" charset="0"/>
            </a:endParaRPr>
          </a:p>
        </p:txBody>
      </p:sp>
      <p:sp>
        <p:nvSpPr>
          <p:cNvPr id="3" name="Content Placeholder 4">
            <a:extLst>
              <a:ext uri="{FF2B5EF4-FFF2-40B4-BE49-F238E27FC236}">
                <a16:creationId xmlns:a16="http://schemas.microsoft.com/office/drawing/2014/main" id="{9D0CF0DC-0A5E-8A4C-B161-305C65E80DD0}"/>
              </a:ext>
            </a:extLst>
          </p:cNvPr>
          <p:cNvSpPr>
            <a:spLocks noGrp="1"/>
          </p:cNvSpPr>
          <p:nvPr>
            <p:ph idx="1"/>
          </p:nvPr>
        </p:nvSpPr>
        <p:spPr>
          <a:xfrm>
            <a:off x="628650" y="5293494"/>
            <a:ext cx="7886700" cy="918715"/>
          </a:xfrm>
        </p:spPr>
        <p:txBody>
          <a:bodyPr>
            <a:normAutofit/>
          </a:bodyPr>
          <a:lstStyle/>
          <a:p>
            <a:r>
              <a:rPr lang="en-US" dirty="0">
                <a:latin typeface="Garamond" panose="02020404030301010803" pitchFamily="18" charset="0"/>
              </a:rPr>
              <a:t>A skeptical prior applied to the “slope” parameter of a linear model, which induces conservativism</a:t>
            </a:r>
          </a:p>
          <a:p>
            <a:endParaRPr lang="en-US" dirty="0">
              <a:latin typeface="Garamond" panose="02020404030301010803" pitchFamily="18" charset="0"/>
            </a:endParaRPr>
          </a:p>
        </p:txBody>
      </p:sp>
      <p:sp>
        <p:nvSpPr>
          <p:cNvPr id="4" name="Content Placeholder 2">
            <a:extLst>
              <a:ext uri="{FF2B5EF4-FFF2-40B4-BE49-F238E27FC236}">
                <a16:creationId xmlns:a16="http://schemas.microsoft.com/office/drawing/2014/main" id="{091D7AD7-714D-FD47-9B6B-ACF8240F9D3F}"/>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6" name="Picture 5">
            <a:extLst>
              <a:ext uri="{FF2B5EF4-FFF2-40B4-BE49-F238E27FC236}">
                <a16:creationId xmlns:a16="http://schemas.microsoft.com/office/drawing/2014/main" id="{7F676AB8-0C30-7C48-B356-049FAB3600F9}"/>
              </a:ext>
            </a:extLst>
          </p:cNvPr>
          <p:cNvPicPr>
            <a:picLocks noChangeAspect="1"/>
          </p:cNvPicPr>
          <p:nvPr/>
        </p:nvPicPr>
        <p:blipFill>
          <a:blip r:embed="rId3"/>
          <a:stretch>
            <a:fillRect/>
          </a:stretch>
        </p:blipFill>
        <p:spPr>
          <a:xfrm>
            <a:off x="628650" y="1608805"/>
            <a:ext cx="7886700" cy="3505200"/>
          </a:xfrm>
          <a:prstGeom prst="rect">
            <a:avLst/>
          </a:prstGeom>
        </p:spPr>
      </p:pic>
    </p:spTree>
    <p:extLst>
      <p:ext uri="{BB962C8B-B14F-4D97-AF65-F5344CB8AC3E}">
        <p14:creationId xmlns:p14="http://schemas.microsoft.com/office/powerpoint/2010/main" val="312261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Ridge and Lasso Regression</a:t>
            </a:r>
            <a:endParaRPr lang="en-US" sz="3600" dirty="0">
              <a:latin typeface="Monaco" pitchFamily="2" charset="0"/>
            </a:endParaRPr>
          </a:p>
        </p:txBody>
      </p:sp>
      <p:sp>
        <p:nvSpPr>
          <p:cNvPr id="7" name="Content Placeholder 4">
            <a:extLst>
              <a:ext uri="{FF2B5EF4-FFF2-40B4-BE49-F238E27FC236}">
                <a16:creationId xmlns:a16="http://schemas.microsoft.com/office/drawing/2014/main" id="{792D7E19-9E48-C14D-8B79-64E275E732D4}"/>
              </a:ext>
            </a:extLst>
          </p:cNvPr>
          <p:cNvSpPr>
            <a:spLocks noGrp="1"/>
          </p:cNvSpPr>
          <p:nvPr>
            <p:ph idx="1"/>
          </p:nvPr>
        </p:nvSpPr>
        <p:spPr>
          <a:xfrm>
            <a:off x="628650" y="1690690"/>
            <a:ext cx="7886700" cy="4521520"/>
          </a:xfrm>
        </p:spPr>
        <p:txBody>
          <a:bodyPr>
            <a:normAutofit/>
          </a:bodyPr>
          <a:lstStyle/>
          <a:p>
            <a:r>
              <a:rPr lang="en-US" i="1" dirty="0">
                <a:latin typeface="Garamond" panose="02020404030301010803" pitchFamily="18" charset="0"/>
              </a:rPr>
              <a:t>Ridge regression </a:t>
            </a:r>
            <a:r>
              <a:rPr lang="en-US" dirty="0">
                <a:latin typeface="Garamond" panose="02020404030301010803" pitchFamily="18" charset="0"/>
              </a:rPr>
              <a:t>is a linear modeling strategy with penalized slope coefficient estimates</a:t>
            </a:r>
          </a:p>
          <a:p>
            <a:pPr lvl="1"/>
            <a:r>
              <a:rPr lang="en-US" dirty="0">
                <a:latin typeface="Garamond" panose="02020404030301010803" pitchFamily="18" charset="0"/>
              </a:rPr>
              <a:t>Consequently, slope parameter estimates are regularized</a:t>
            </a:r>
          </a:p>
          <a:p>
            <a:pPr lvl="1"/>
            <a:endParaRPr lang="en-US" dirty="0">
              <a:latin typeface="Garamond" panose="02020404030301010803" pitchFamily="18" charset="0"/>
            </a:endParaRPr>
          </a:p>
          <a:p>
            <a:r>
              <a:rPr lang="en-US" i="1" dirty="0">
                <a:latin typeface="Garamond" panose="02020404030301010803" pitchFamily="18" charset="0"/>
              </a:rPr>
              <a:t>Lasso regression </a:t>
            </a:r>
            <a:r>
              <a:rPr lang="en-US" dirty="0">
                <a:latin typeface="Garamond" panose="02020404030301010803" pitchFamily="18" charset="0"/>
              </a:rPr>
              <a:t>is a linear modeling strategy with penalized slope coefficient estimates in which some coefficients are set to zero</a:t>
            </a:r>
          </a:p>
          <a:p>
            <a:pPr lvl="1"/>
            <a:r>
              <a:rPr lang="en-US" dirty="0">
                <a:latin typeface="Garamond" panose="02020404030301010803" pitchFamily="18" charset="0"/>
              </a:rPr>
              <a:t>Consequently, slope parameter estimates are regularized </a:t>
            </a:r>
            <a:r>
              <a:rPr lang="en-US" i="1" dirty="0">
                <a:latin typeface="Garamond" panose="02020404030301010803" pitchFamily="18" charset="0"/>
              </a:rPr>
              <a:t>and</a:t>
            </a:r>
            <a:r>
              <a:rPr lang="en-US" dirty="0">
                <a:latin typeface="Garamond" panose="02020404030301010803" pitchFamily="18" charset="0"/>
              </a:rPr>
              <a:t> some are selected in or out of the model</a:t>
            </a:r>
          </a:p>
          <a:p>
            <a:pPr lvl="1"/>
            <a:r>
              <a:rPr lang="en-US" dirty="0">
                <a:latin typeface="Garamond" panose="02020404030301010803" pitchFamily="18" charset="0"/>
              </a:rPr>
              <a:t>A form of </a:t>
            </a:r>
            <a:r>
              <a:rPr lang="en-US" i="1" dirty="0">
                <a:latin typeface="Garamond" panose="02020404030301010803" pitchFamily="18" charset="0"/>
              </a:rPr>
              <a:t>variable selection </a:t>
            </a:r>
            <a:r>
              <a:rPr lang="en-US" dirty="0">
                <a:latin typeface="Garamond" panose="02020404030301010803" pitchFamily="18" charset="0"/>
              </a:rPr>
              <a:t>(i.e., choosing variables to use in model construction and interpretation)</a:t>
            </a:r>
          </a:p>
        </p:txBody>
      </p:sp>
    </p:spTree>
    <p:extLst>
      <p:ext uri="{BB962C8B-B14F-4D97-AF65-F5344CB8AC3E}">
        <p14:creationId xmlns:p14="http://schemas.microsoft.com/office/powerpoint/2010/main" val="13593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Combatting Overfitting: Information Criterion</a:t>
            </a:r>
            <a:endParaRPr lang="en-US" sz="3600" dirty="0">
              <a:latin typeface="Monaco" pitchFamily="2" charset="0"/>
            </a:endParaRPr>
          </a:p>
        </p:txBody>
      </p:sp>
      <p:pic>
        <p:nvPicPr>
          <p:cNvPr id="8" name="Picture 7">
            <a:extLst>
              <a:ext uri="{FF2B5EF4-FFF2-40B4-BE49-F238E27FC236}">
                <a16:creationId xmlns:a16="http://schemas.microsoft.com/office/drawing/2014/main" id="{341A6DFC-B582-E04B-AF20-B8FFEDE0D9B1}"/>
              </a:ext>
            </a:extLst>
          </p:cNvPr>
          <p:cNvPicPr>
            <a:picLocks noChangeAspect="1"/>
          </p:cNvPicPr>
          <p:nvPr/>
        </p:nvPicPr>
        <p:blipFill>
          <a:blip r:embed="rId3"/>
          <a:stretch>
            <a:fillRect/>
          </a:stretch>
        </p:blipFill>
        <p:spPr>
          <a:xfrm>
            <a:off x="252845" y="1754909"/>
            <a:ext cx="8638310" cy="3348182"/>
          </a:xfrm>
          <a:prstGeom prst="rect">
            <a:avLst/>
          </a:prstGeom>
        </p:spPr>
      </p:pic>
      <p:sp>
        <p:nvSpPr>
          <p:cNvPr id="9" name="Title 1">
            <a:extLst>
              <a:ext uri="{FF2B5EF4-FFF2-40B4-BE49-F238E27FC236}">
                <a16:creationId xmlns:a16="http://schemas.microsoft.com/office/drawing/2014/main" id="{C6A6EFA5-796F-2441-B777-1650724AC4FF}"/>
              </a:ext>
            </a:extLst>
          </p:cNvPr>
          <p:cNvSpPr txBox="1">
            <a:spLocks/>
          </p:cNvSpPr>
          <p:nvPr/>
        </p:nvSpPr>
        <p:spPr>
          <a:xfrm>
            <a:off x="677140" y="4777799"/>
            <a:ext cx="77897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latin typeface="Garamond" panose="02020404030301010803" pitchFamily="18" charset="0"/>
              </a:rPr>
              <a:t>Hirotugu</a:t>
            </a:r>
            <a:r>
              <a:rPr lang="en-US" sz="3200" b="1" dirty="0">
                <a:latin typeface="Garamond" panose="02020404030301010803" pitchFamily="18" charset="0"/>
              </a:rPr>
              <a:t> Akaike</a:t>
            </a:r>
          </a:p>
          <a:p>
            <a:pPr algn="ctr"/>
            <a:r>
              <a:rPr lang="en-US" sz="3200" dirty="0">
                <a:latin typeface="Garamond" panose="02020404030301010803" pitchFamily="18" charset="0"/>
              </a:rPr>
              <a:t>Akaike’s Information Criterion (AIC)</a:t>
            </a:r>
            <a:endParaRPr lang="en-US" sz="3200" dirty="0">
              <a:latin typeface="Monaco" pitchFamily="2" charset="0"/>
            </a:endParaRPr>
          </a:p>
        </p:txBody>
      </p:sp>
    </p:spTree>
    <p:extLst>
      <p:ext uri="{BB962C8B-B14F-4D97-AF65-F5344CB8AC3E}">
        <p14:creationId xmlns:p14="http://schemas.microsoft.com/office/powerpoint/2010/main" val="3023307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Model Deviance</a:t>
            </a:r>
            <a:endParaRPr lang="en-US" sz="3600" dirty="0">
              <a:latin typeface="Monaco" pitchFamily="2" charset="0"/>
            </a:endParaRPr>
          </a:p>
        </p:txBody>
      </p:sp>
      <p:pic>
        <p:nvPicPr>
          <p:cNvPr id="4" name="Picture 3">
            <a:extLst>
              <a:ext uri="{FF2B5EF4-FFF2-40B4-BE49-F238E27FC236}">
                <a16:creationId xmlns:a16="http://schemas.microsoft.com/office/drawing/2014/main" id="{61D0EC1F-FB3E-9242-AFD8-7E02D066DED1}"/>
              </a:ext>
            </a:extLst>
          </p:cNvPr>
          <p:cNvPicPr>
            <a:picLocks noChangeAspect="1"/>
          </p:cNvPicPr>
          <p:nvPr/>
        </p:nvPicPr>
        <p:blipFill>
          <a:blip r:embed="rId3"/>
          <a:stretch>
            <a:fillRect/>
          </a:stretch>
        </p:blipFill>
        <p:spPr>
          <a:xfrm>
            <a:off x="1913306" y="1836163"/>
            <a:ext cx="5317388" cy="1377981"/>
          </a:xfrm>
          <a:prstGeom prst="rect">
            <a:avLst/>
          </a:prstGeom>
        </p:spPr>
      </p:pic>
      <p:sp>
        <p:nvSpPr>
          <p:cNvPr id="5" name="Content Placeholder 4">
            <a:extLst>
              <a:ext uri="{FF2B5EF4-FFF2-40B4-BE49-F238E27FC236}">
                <a16:creationId xmlns:a16="http://schemas.microsoft.com/office/drawing/2014/main" id="{98A0D0C6-59E3-AC46-B93B-DC383A29BBEB}"/>
              </a:ext>
            </a:extLst>
          </p:cNvPr>
          <p:cNvSpPr>
            <a:spLocks noGrp="1"/>
          </p:cNvSpPr>
          <p:nvPr>
            <p:ph idx="1"/>
          </p:nvPr>
        </p:nvSpPr>
        <p:spPr>
          <a:xfrm>
            <a:off x="628650" y="3606935"/>
            <a:ext cx="7886700" cy="2805885"/>
          </a:xfrm>
        </p:spPr>
        <p:txBody>
          <a:bodyPr>
            <a:normAutofit/>
          </a:bodyPr>
          <a:lstStyle/>
          <a:p>
            <a:r>
              <a:rPr lang="en-US" dirty="0">
                <a:latin typeface="Garamond" panose="02020404030301010803" pitchFamily="18" charset="0"/>
              </a:rPr>
              <a:t>Read mathematically: the summation of the log likelihood values for each case in the data, multiplied by -2</a:t>
            </a:r>
          </a:p>
          <a:p>
            <a:endParaRPr lang="en-US" dirty="0">
              <a:latin typeface="Garamond" panose="02020404030301010803" pitchFamily="18" charset="0"/>
            </a:endParaRPr>
          </a:p>
          <a:p>
            <a:r>
              <a:rPr lang="en-US" dirty="0">
                <a:latin typeface="Garamond" panose="02020404030301010803" pitchFamily="18" charset="0"/>
              </a:rPr>
              <a:t>Provides an approximation of </a:t>
            </a:r>
            <a:r>
              <a:rPr lang="en-US" i="1" dirty="0">
                <a:latin typeface="Garamond" panose="02020404030301010803" pitchFamily="18" charset="0"/>
              </a:rPr>
              <a:t>divergence</a:t>
            </a:r>
          </a:p>
          <a:p>
            <a:pPr lvl="1"/>
            <a:r>
              <a:rPr lang="en-US" dirty="0">
                <a:latin typeface="Garamond" panose="02020404030301010803" pitchFamily="18" charset="0"/>
              </a:rPr>
              <a:t>And therefore serves as an assessment of relative model fit</a:t>
            </a:r>
          </a:p>
        </p:txBody>
      </p:sp>
    </p:spTree>
    <p:extLst>
      <p:ext uri="{BB962C8B-B14F-4D97-AF65-F5344CB8AC3E}">
        <p14:creationId xmlns:p14="http://schemas.microsoft.com/office/powerpoint/2010/main" val="8820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E1370C64-FFE2-3D49-9EA0-B89F44EA66B6}"/>
              </a:ext>
            </a:extLst>
          </p:cNvPr>
          <p:cNvSpPr>
            <a:spLocks noGrp="1"/>
          </p:cNvSpPr>
          <p:nvPr>
            <p:ph idx="1"/>
          </p:nvPr>
        </p:nvSpPr>
        <p:spPr>
          <a:xfrm>
            <a:off x="628650" y="1690689"/>
            <a:ext cx="7886700" cy="5167311"/>
          </a:xfrm>
        </p:spPr>
        <p:txBody>
          <a:bodyPr>
            <a:normAutofit/>
          </a:bodyPr>
          <a:lstStyle/>
          <a:p>
            <a:r>
              <a:rPr lang="en-US" dirty="0">
                <a:latin typeface="Garamond" panose="02020404030301010803" pitchFamily="18" charset="0"/>
              </a:rPr>
              <a:t>An estimate of </a:t>
            </a:r>
            <a:r>
              <a:rPr lang="en-US" i="1" dirty="0">
                <a:latin typeface="Garamond" panose="02020404030301010803" pitchFamily="18" charset="0"/>
              </a:rPr>
              <a:t>out-of-sample deviance</a:t>
            </a:r>
            <a:r>
              <a:rPr lang="en-US" dirty="0">
                <a:latin typeface="Garamond" panose="02020404030301010803" pitchFamily="18" charset="0"/>
              </a:rPr>
              <a:t>, and therefore a measure of predictive accuracy</a:t>
            </a: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Lower AIC scores are better</a:t>
            </a:r>
          </a:p>
          <a:p>
            <a:pPr lvl="1"/>
            <a:r>
              <a:rPr lang="en-US" dirty="0">
                <a:latin typeface="Garamond" panose="02020404030301010803" pitchFamily="18" charset="0"/>
              </a:rPr>
              <a:t>Models can only be compared relative to one another, and must be fit to the same data</a:t>
            </a:r>
          </a:p>
        </p:txBody>
      </p:sp>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Akaike’s Information Criterion (AIC)</a:t>
            </a:r>
            <a:endParaRPr lang="en-US" sz="3600" dirty="0">
              <a:latin typeface="Monaco"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9B74E2-8791-3B4C-BFE8-931C4AE53983}"/>
                  </a:ext>
                </a:extLst>
              </p:cNvPr>
              <p:cNvSpPr txBox="1"/>
              <p:nvPr/>
            </p:nvSpPr>
            <p:spPr>
              <a:xfrm>
                <a:off x="628650" y="2724299"/>
                <a:ext cx="7689273" cy="738664"/>
              </a:xfrm>
              <a:prstGeom prst="rect">
                <a:avLst/>
              </a:prstGeom>
              <a:noFill/>
            </p:spPr>
            <p:txBody>
              <a:bodyPr wrap="square" lIns="0" tIns="0" rIns="0" bIns="0" rtlCol="0">
                <a:spAutoFit/>
              </a:bodyPr>
              <a:lstStyle/>
              <a:p>
                <a:pPr algn="ctr"/>
                <a:r>
                  <a:rPr lang="en-US" sz="4800" dirty="0">
                    <a:latin typeface="Cambria Math" panose="02040503050406030204" pitchFamily="18" charset="0"/>
                    <a:ea typeface="Cambria Math" panose="02040503050406030204" pitchFamily="18" charset="0"/>
                  </a:rPr>
                  <a:t>AIC </a:t>
                </a:r>
                <a14:m>
                  <m:oMath xmlns:m="http://schemas.openxmlformats.org/officeDocument/2006/math">
                    <m:r>
                      <a:rPr lang="en-US" sz="480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−2</m:t>
                    </m:r>
                    <m:r>
                      <m:rPr>
                        <m:sty m:val="p"/>
                      </m:rPr>
                      <a:rPr lang="en-US" sz="4800" b="0" i="0" smtClean="0">
                        <a:latin typeface="Cambria Math" panose="02040503050406030204" pitchFamily="18" charset="0"/>
                        <a:ea typeface="Cambria Math" panose="02040503050406030204" pitchFamily="18" charset="0"/>
                      </a:rPr>
                      <m:t>log</m:t>
                    </m:r>
                    <m:func>
                      <m:funcPr>
                        <m:ctrlPr>
                          <a:rPr lang="en-US" sz="4800" b="0" i="1" smtClean="0">
                            <a:latin typeface="Cambria Math" panose="02040503050406030204" pitchFamily="18" charset="0"/>
                            <a:ea typeface="Cambria Math" panose="02040503050406030204" pitchFamily="18" charset="0"/>
                          </a:rPr>
                        </m:ctrlPr>
                      </m:funcPr>
                      <m:fName>
                        <m:r>
                          <a:rPr lang="en-US" sz="4800" b="0" i="1" smtClean="0">
                            <a:latin typeface="Cambria Math" panose="02040503050406030204" pitchFamily="18" charset="0"/>
                            <a:ea typeface="Cambria Math" panose="02040503050406030204" pitchFamily="18" charset="0"/>
                          </a:rPr>
                          <m:t>∑</m:t>
                        </m:r>
                      </m:fName>
                      <m:e>
                        <m:d>
                          <m:dPr>
                            <m:ctrlPr>
                              <a:rPr lang="en-US" sz="4800" b="0" i="1" smtClean="0">
                                <a:latin typeface="Cambria Math" panose="02040503050406030204" pitchFamily="18" charset="0"/>
                                <a:ea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𝑞</m:t>
                            </m:r>
                            <m:r>
                              <a:rPr lang="en-US" sz="4800" b="0" i="1" baseline="-25000" smtClean="0">
                                <a:latin typeface="Cambria Math" panose="02040503050406030204" pitchFamily="18" charset="0"/>
                                <a:ea typeface="Cambria Math" panose="02040503050406030204" pitchFamily="18" charset="0"/>
                              </a:rPr>
                              <m:t>𝑖</m:t>
                            </m:r>
                          </m:e>
                        </m:d>
                        <m:r>
                          <a:rPr lang="en-US" sz="4800" b="0" i="1" smtClean="0">
                            <a:latin typeface="Cambria Math" panose="02040503050406030204" pitchFamily="18" charset="0"/>
                            <a:ea typeface="Cambria Math" panose="02040503050406030204" pitchFamily="18" charset="0"/>
                          </a:rPr>
                          <m:t>+2</m:t>
                        </m:r>
                        <m:r>
                          <a:rPr lang="en-US" sz="4800" b="0" i="1" smtClean="0">
                            <a:latin typeface="Cambria Math" panose="02040503050406030204" pitchFamily="18" charset="0"/>
                            <a:ea typeface="Cambria Math" panose="02040503050406030204" pitchFamily="18" charset="0"/>
                          </a:rPr>
                          <m:t>𝐾</m:t>
                        </m:r>
                      </m:e>
                    </m:func>
                  </m:oMath>
                </a14:m>
                <a:endParaRPr lang="en-US" sz="4800"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89B74E2-8791-3B4C-BFE8-931C4AE53983}"/>
                  </a:ext>
                </a:extLst>
              </p:cNvPr>
              <p:cNvSpPr txBox="1">
                <a:spLocks noRot="1" noChangeAspect="1" noMove="1" noResize="1" noEditPoints="1" noAdjustHandles="1" noChangeArrowheads="1" noChangeShapeType="1" noTextEdit="1"/>
              </p:cNvSpPr>
              <p:nvPr/>
            </p:nvSpPr>
            <p:spPr>
              <a:xfrm>
                <a:off x="628650" y="2724299"/>
                <a:ext cx="7689273" cy="738664"/>
              </a:xfrm>
              <a:prstGeom prst="rect">
                <a:avLst/>
              </a:prstGeom>
              <a:blipFill>
                <a:blip r:embed="rId3"/>
                <a:stretch>
                  <a:fillRect t="-25424" b="-47458"/>
                </a:stretch>
              </a:blipFill>
            </p:spPr>
            <p:txBody>
              <a:bodyPr/>
              <a:lstStyle/>
              <a:p>
                <a:r>
                  <a:rPr lang="en-US">
                    <a:noFill/>
                  </a:rPr>
                  <a:t> </a:t>
                </a:r>
              </a:p>
            </p:txBody>
          </p:sp>
        </mc:Fallback>
      </mc:AlternateContent>
      <p:sp>
        <p:nvSpPr>
          <p:cNvPr id="11" name="Down Arrow 10">
            <a:extLst>
              <a:ext uri="{FF2B5EF4-FFF2-40B4-BE49-F238E27FC236}">
                <a16:creationId xmlns:a16="http://schemas.microsoft.com/office/drawing/2014/main" id="{FEA7CF45-2697-264F-B82C-E44F9DC58374}"/>
              </a:ext>
            </a:extLst>
          </p:cNvPr>
          <p:cNvSpPr/>
          <p:nvPr/>
        </p:nvSpPr>
        <p:spPr>
          <a:xfrm rot="10800000">
            <a:off x="4520043" y="3484959"/>
            <a:ext cx="332509" cy="52625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1ED9430-3554-D34B-8179-C7EF7AC54C35}"/>
              </a:ext>
            </a:extLst>
          </p:cNvPr>
          <p:cNvSpPr/>
          <p:nvPr/>
        </p:nvSpPr>
        <p:spPr>
          <a:xfrm rot="10800000">
            <a:off x="7010401" y="3484959"/>
            <a:ext cx="332509" cy="52625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4A15994-E53F-2348-8FE3-795EE32298F3}"/>
              </a:ext>
            </a:extLst>
          </p:cNvPr>
          <p:cNvSpPr txBox="1"/>
          <p:nvPr/>
        </p:nvSpPr>
        <p:spPr>
          <a:xfrm>
            <a:off x="3158836" y="4274344"/>
            <a:ext cx="3054927" cy="707886"/>
          </a:xfrm>
          <a:prstGeom prst="rect">
            <a:avLst/>
          </a:prstGeom>
          <a:noFill/>
        </p:spPr>
        <p:txBody>
          <a:bodyPr wrap="square" rtlCol="0">
            <a:spAutoFit/>
          </a:bodyPr>
          <a:lstStyle/>
          <a:p>
            <a:pPr algn="ctr"/>
            <a:r>
              <a:rPr lang="en-US" sz="2000" dirty="0">
                <a:latin typeface="Garamond" panose="02020404030301010803" pitchFamily="18" charset="0"/>
              </a:rPr>
              <a:t>Model deviance:</a:t>
            </a:r>
          </a:p>
          <a:p>
            <a:pPr algn="ctr"/>
            <a:r>
              <a:rPr lang="en-US" sz="2000" dirty="0">
                <a:latin typeface="Garamond" panose="02020404030301010803" pitchFamily="18" charset="0"/>
              </a:rPr>
              <a:t>Assesses fit</a:t>
            </a:r>
          </a:p>
        </p:txBody>
      </p:sp>
      <p:sp>
        <p:nvSpPr>
          <p:cNvPr id="14" name="TextBox 13">
            <a:extLst>
              <a:ext uri="{FF2B5EF4-FFF2-40B4-BE49-F238E27FC236}">
                <a16:creationId xmlns:a16="http://schemas.microsoft.com/office/drawing/2014/main" id="{B818C987-2995-A043-A206-7E380EB5112A}"/>
              </a:ext>
            </a:extLst>
          </p:cNvPr>
          <p:cNvSpPr txBox="1"/>
          <p:nvPr/>
        </p:nvSpPr>
        <p:spPr>
          <a:xfrm>
            <a:off x="5673432" y="4274344"/>
            <a:ext cx="3075712" cy="707886"/>
          </a:xfrm>
          <a:prstGeom prst="rect">
            <a:avLst/>
          </a:prstGeom>
          <a:noFill/>
        </p:spPr>
        <p:txBody>
          <a:bodyPr wrap="square" rtlCol="0">
            <a:spAutoFit/>
          </a:bodyPr>
          <a:lstStyle/>
          <a:p>
            <a:pPr algn="ctr"/>
            <a:r>
              <a:rPr lang="en-US" sz="2000" dirty="0">
                <a:latin typeface="Garamond" panose="02020404030301010803" pitchFamily="18" charset="0"/>
              </a:rPr>
              <a:t>Penalization for parameters:</a:t>
            </a:r>
          </a:p>
          <a:p>
            <a:pPr algn="ctr"/>
            <a:r>
              <a:rPr lang="en-US" sz="2000" dirty="0">
                <a:latin typeface="Garamond" panose="02020404030301010803" pitchFamily="18" charset="0"/>
              </a:rPr>
              <a:t>Controls complexity</a:t>
            </a:r>
          </a:p>
        </p:txBody>
      </p:sp>
    </p:spTree>
    <p:extLst>
      <p:ext uri="{BB962C8B-B14F-4D97-AF65-F5344CB8AC3E}">
        <p14:creationId xmlns:p14="http://schemas.microsoft.com/office/powerpoint/2010/main" val="353559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Combatting Overfitting: Information Criterion</a:t>
            </a:r>
            <a:endParaRPr lang="en-US" sz="3600" dirty="0">
              <a:latin typeface="Monaco" pitchFamily="2" charset="0"/>
            </a:endParaRPr>
          </a:p>
        </p:txBody>
      </p:sp>
      <p:sp>
        <p:nvSpPr>
          <p:cNvPr id="5" name="Content Placeholder 4">
            <a:extLst>
              <a:ext uri="{FF2B5EF4-FFF2-40B4-BE49-F238E27FC236}">
                <a16:creationId xmlns:a16="http://schemas.microsoft.com/office/drawing/2014/main" id="{EAC57A90-AF13-B444-B523-F43A33F7FB07}"/>
              </a:ext>
            </a:extLst>
          </p:cNvPr>
          <p:cNvSpPr>
            <a:spLocks noGrp="1"/>
          </p:cNvSpPr>
          <p:nvPr>
            <p:ph idx="1"/>
          </p:nvPr>
        </p:nvSpPr>
        <p:spPr>
          <a:xfrm>
            <a:off x="628650" y="1690689"/>
            <a:ext cx="7886700" cy="5167311"/>
          </a:xfrm>
        </p:spPr>
        <p:txBody>
          <a:bodyPr>
            <a:normAutofit/>
          </a:bodyPr>
          <a:lstStyle/>
          <a:p>
            <a:r>
              <a:rPr lang="en-US" i="1" dirty="0">
                <a:latin typeface="Garamond" panose="02020404030301010803" pitchFamily="18" charset="0"/>
              </a:rPr>
              <a:t>Akaike’s Information Criterion (AIC)</a:t>
            </a:r>
          </a:p>
          <a:p>
            <a:pPr lvl="1"/>
            <a:r>
              <a:rPr lang="en-US" dirty="0">
                <a:latin typeface="Garamond" panose="02020404030301010803" pitchFamily="18" charset="0"/>
              </a:rPr>
              <a:t>Deviance defined at parameter MAP values</a:t>
            </a:r>
          </a:p>
          <a:p>
            <a:endParaRPr lang="en-US" dirty="0">
              <a:latin typeface="Garamond" panose="02020404030301010803" pitchFamily="18" charset="0"/>
            </a:endParaRPr>
          </a:p>
          <a:p>
            <a:r>
              <a:rPr lang="en-US" i="1" dirty="0">
                <a:latin typeface="Garamond" panose="02020404030301010803" pitchFamily="18" charset="0"/>
              </a:rPr>
              <a:t>Deviance Information Criterion (DIC)</a:t>
            </a:r>
          </a:p>
          <a:p>
            <a:pPr lvl="1"/>
            <a:r>
              <a:rPr lang="en-US" dirty="0">
                <a:latin typeface="Garamond" panose="02020404030301010803" pitchFamily="18" charset="0"/>
              </a:rPr>
              <a:t>Deviance measure incorporates posterior parameter uncertainty</a:t>
            </a:r>
          </a:p>
          <a:p>
            <a:endParaRPr lang="en-US" dirty="0">
              <a:latin typeface="Garamond" panose="02020404030301010803" pitchFamily="18" charset="0"/>
            </a:endParaRPr>
          </a:p>
          <a:p>
            <a:r>
              <a:rPr lang="en-US" i="1" dirty="0">
                <a:latin typeface="Garamond" panose="02020404030301010803" pitchFamily="18" charset="0"/>
              </a:rPr>
              <a:t>Widely Applicable Information Criterion (WAIC)</a:t>
            </a:r>
          </a:p>
          <a:p>
            <a:pPr lvl="1"/>
            <a:r>
              <a:rPr lang="en-US" dirty="0">
                <a:latin typeface="Garamond" panose="02020404030301010803" pitchFamily="18" charset="0"/>
              </a:rPr>
              <a:t>Considers a </a:t>
            </a:r>
            <a:r>
              <a:rPr lang="en-US" i="1" dirty="0">
                <a:latin typeface="Garamond" panose="02020404030301010803" pitchFamily="18" charset="0"/>
              </a:rPr>
              <a:t>pointwise </a:t>
            </a:r>
            <a:r>
              <a:rPr lang="en-US" dirty="0">
                <a:latin typeface="Garamond" panose="02020404030301010803" pitchFamily="18" charset="0"/>
              </a:rPr>
              <a:t>analog of deviance, the </a:t>
            </a:r>
            <a:r>
              <a:rPr lang="en-US" i="1" dirty="0">
                <a:latin typeface="Garamond" panose="02020404030301010803" pitchFamily="18" charset="0"/>
              </a:rPr>
              <a:t>log-pointwise predictive-density</a:t>
            </a:r>
            <a:endParaRPr lang="en-US" dirty="0">
              <a:latin typeface="Garamond" panose="02020404030301010803" pitchFamily="18" charset="0"/>
            </a:endParaRPr>
          </a:p>
        </p:txBody>
      </p:sp>
    </p:spTree>
    <p:extLst>
      <p:ext uri="{BB962C8B-B14F-4D97-AF65-F5344CB8AC3E}">
        <p14:creationId xmlns:p14="http://schemas.microsoft.com/office/powerpoint/2010/main" val="53639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624103"/>
            <a:ext cx="9144000" cy="5805714"/>
          </a:xfrm>
        </p:spPr>
        <p:txBody>
          <a:bodyPr>
            <a:noAutofit/>
          </a:bodyPr>
          <a:lstStyle/>
          <a:p>
            <a:pPr>
              <a:lnSpc>
                <a:spcPct val="100000"/>
              </a:lnSpc>
              <a:spcBef>
                <a:spcPts val="0"/>
              </a:spcBef>
            </a:pPr>
            <a:r>
              <a:rPr lang="en-US" sz="4400" dirty="0">
                <a:latin typeface="Garamond" panose="02020404030301010803" pitchFamily="18" charset="0"/>
              </a:rPr>
              <a:t>Introduction to Statistics for </a:t>
            </a:r>
            <a:br>
              <a:rPr lang="en-US" sz="4400" dirty="0">
                <a:latin typeface="Garamond" panose="02020404030301010803" pitchFamily="18" charset="0"/>
              </a:rPr>
            </a:br>
            <a:r>
              <a:rPr lang="en-US" sz="4400" dirty="0">
                <a:latin typeface="Garamond" panose="02020404030301010803" pitchFamily="18" charset="0"/>
              </a:rPr>
              <a:t>Ecology and Evolutionary Biology</a:t>
            </a:r>
            <a:br>
              <a:rPr lang="en-US" sz="4400" dirty="0">
                <a:latin typeface="Garamond" panose="02020404030301010803" pitchFamily="18" charset="0"/>
              </a:rPr>
            </a:br>
            <a:br>
              <a:rPr lang="en-US" sz="4400" dirty="0">
                <a:latin typeface="Garamond" panose="02020404030301010803" pitchFamily="18" charset="0"/>
              </a:rPr>
            </a:br>
            <a:r>
              <a:rPr lang="en-US" sz="4400" b="1" strike="sngStrike" dirty="0">
                <a:latin typeface="Garamond" panose="02020404030301010803" pitchFamily="18" charset="0"/>
              </a:rPr>
              <a:t>Model Selection</a:t>
            </a:r>
            <a:br>
              <a:rPr lang="en-US" sz="4400" dirty="0">
                <a:latin typeface="Garamond" panose="02020404030301010803" pitchFamily="18" charset="0"/>
              </a:rPr>
            </a:br>
            <a:br>
              <a:rPr lang="en-US" sz="4400" dirty="0">
                <a:latin typeface="Garamond" panose="02020404030301010803" pitchFamily="18" charset="0"/>
              </a:rPr>
            </a:br>
            <a:r>
              <a:rPr lang="en-US" sz="4400" dirty="0">
                <a:latin typeface="Garamond" panose="02020404030301010803" pitchFamily="18" charset="0"/>
              </a:rPr>
              <a:t>Week 09</a:t>
            </a:r>
            <a:br>
              <a:rPr lang="en-US" sz="4400" dirty="0">
                <a:latin typeface="Garamond" panose="02020404030301010803" pitchFamily="18" charset="0"/>
              </a:rPr>
            </a:br>
            <a:r>
              <a:rPr lang="en-US" sz="4400" dirty="0">
                <a:latin typeface="Garamond" panose="02020404030301010803" pitchFamily="18" charset="0"/>
              </a:rPr>
              <a:t>25 March 2019</a:t>
            </a:r>
            <a:br>
              <a:rPr lang="en-US" sz="4400" dirty="0">
                <a:latin typeface="Garamond" panose="02020404030301010803" pitchFamily="18" charset="0"/>
              </a:rPr>
            </a:br>
            <a:endParaRPr lang="en-US" sz="4400" dirty="0">
              <a:latin typeface="Garamond" panose="02020404030301010803" pitchFamily="18" charset="0"/>
            </a:endParaRPr>
          </a:p>
        </p:txBody>
      </p:sp>
    </p:spTree>
    <p:extLst>
      <p:ext uri="{BB962C8B-B14F-4D97-AF65-F5344CB8AC3E}">
        <p14:creationId xmlns:p14="http://schemas.microsoft.com/office/powerpoint/2010/main" val="2049072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Information Criterion in Practice</a:t>
            </a:r>
            <a:endParaRPr lang="en-US" sz="3600" dirty="0">
              <a:latin typeface="Monaco" pitchFamily="2" charset="0"/>
            </a:endParaRPr>
          </a:p>
        </p:txBody>
      </p:sp>
      <p:pic>
        <p:nvPicPr>
          <p:cNvPr id="6" name="Picture 9" descr="D:\Eskew\Research\Broad River Research\Broad River Pics\From Herp Lab Camera\IMGP1559.JPG">
            <a:extLst>
              <a:ext uri="{FF2B5EF4-FFF2-40B4-BE49-F238E27FC236}">
                <a16:creationId xmlns:a16="http://schemas.microsoft.com/office/drawing/2014/main" id="{7CD2016E-F784-764B-B67B-F618675310F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400" y="1524433"/>
            <a:ext cx="6299200" cy="47244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632AF550-AE08-964C-8A54-67DE98BD7E48}"/>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Eskew et al. 2012, </a:t>
            </a:r>
            <a:r>
              <a:rPr lang="en-US" sz="1600" i="1" dirty="0">
                <a:latin typeface="Garamond" panose="02020404030301010803" pitchFamily="18" charset="0"/>
              </a:rPr>
              <a:t>Conservation Biology</a:t>
            </a:r>
            <a:endParaRPr lang="en-US" sz="1600" dirty="0">
              <a:latin typeface="Garamond" panose="02020404030301010803" pitchFamily="18" charset="0"/>
            </a:endParaRPr>
          </a:p>
        </p:txBody>
      </p:sp>
    </p:spTree>
    <p:extLst>
      <p:ext uri="{BB962C8B-B14F-4D97-AF65-F5344CB8AC3E}">
        <p14:creationId xmlns:p14="http://schemas.microsoft.com/office/powerpoint/2010/main" val="2521525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32AF550-AE08-964C-8A54-67DE98BD7E48}"/>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Eskew et al. 2012, </a:t>
            </a:r>
            <a:r>
              <a:rPr lang="en-US" sz="1600" i="1" dirty="0">
                <a:latin typeface="Garamond" panose="02020404030301010803" pitchFamily="18" charset="0"/>
              </a:rPr>
              <a:t>Conservation Biology</a:t>
            </a:r>
            <a:endParaRPr lang="en-US" sz="1600" dirty="0">
              <a:latin typeface="Garamond" panose="02020404030301010803" pitchFamily="18" charset="0"/>
            </a:endParaRPr>
          </a:p>
        </p:txBody>
      </p:sp>
      <p:grpSp>
        <p:nvGrpSpPr>
          <p:cNvPr id="5" name="Group 4">
            <a:extLst>
              <a:ext uri="{FF2B5EF4-FFF2-40B4-BE49-F238E27FC236}">
                <a16:creationId xmlns:a16="http://schemas.microsoft.com/office/drawing/2014/main" id="{667A53ED-597B-9D4F-8C6B-1FD81B3B7578}"/>
              </a:ext>
            </a:extLst>
          </p:cNvPr>
          <p:cNvGrpSpPr>
            <a:grpSpLocks noChangeAspect="1"/>
          </p:cNvGrpSpPr>
          <p:nvPr/>
        </p:nvGrpSpPr>
        <p:grpSpPr>
          <a:xfrm>
            <a:off x="1881778" y="135827"/>
            <a:ext cx="4840117" cy="6264973"/>
            <a:chOff x="1794277" y="-315609"/>
            <a:chExt cx="5579706" cy="7222286"/>
          </a:xfrm>
        </p:grpSpPr>
        <p:pic>
          <p:nvPicPr>
            <p:cNvPr id="8" name="Picture 5" descr="D:\Eskew\Broad River\BroadRiverStudySites.jpg">
              <a:extLst>
                <a:ext uri="{FF2B5EF4-FFF2-40B4-BE49-F238E27FC236}">
                  <a16:creationId xmlns:a16="http://schemas.microsoft.com/office/drawing/2014/main" id="{64A20171-610B-E642-AFF2-25FD653831C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94277" y="-315609"/>
              <a:ext cx="5579706" cy="7222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 name="Picture 4">
              <a:extLst>
                <a:ext uri="{FF2B5EF4-FFF2-40B4-BE49-F238E27FC236}">
                  <a16:creationId xmlns:a16="http://schemas.microsoft.com/office/drawing/2014/main" id="{38CDD2C6-F209-3642-8118-134787C8D3E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24200" y="1371600"/>
              <a:ext cx="3486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59785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Information Criterion in Practice</a:t>
            </a:r>
            <a:endParaRPr lang="en-US" sz="3600" dirty="0">
              <a:latin typeface="Monaco" pitchFamily="2" charset="0"/>
            </a:endParaRPr>
          </a:p>
        </p:txBody>
      </p:sp>
      <p:sp>
        <p:nvSpPr>
          <p:cNvPr id="7" name="Content Placeholder 2">
            <a:extLst>
              <a:ext uri="{FF2B5EF4-FFF2-40B4-BE49-F238E27FC236}">
                <a16:creationId xmlns:a16="http://schemas.microsoft.com/office/drawing/2014/main" id="{632AF550-AE08-964C-8A54-67DE98BD7E48}"/>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Eskew et al. 2012, </a:t>
            </a:r>
            <a:r>
              <a:rPr lang="en-US" sz="1600" i="1" dirty="0">
                <a:latin typeface="Garamond" panose="02020404030301010803" pitchFamily="18" charset="0"/>
              </a:rPr>
              <a:t>Conservation Biology</a:t>
            </a:r>
            <a:endParaRPr lang="en-US" sz="1600" dirty="0">
              <a:latin typeface="Garamond" panose="02020404030301010803" pitchFamily="18" charset="0"/>
            </a:endParaRPr>
          </a:p>
        </p:txBody>
      </p:sp>
      <p:graphicFrame>
        <p:nvGraphicFramePr>
          <p:cNvPr id="3" name="Table 2">
            <a:extLst>
              <a:ext uri="{FF2B5EF4-FFF2-40B4-BE49-F238E27FC236}">
                <a16:creationId xmlns:a16="http://schemas.microsoft.com/office/drawing/2014/main" id="{5B2F6148-0A49-7A42-843B-0F62DF396350}"/>
              </a:ext>
            </a:extLst>
          </p:cNvPr>
          <p:cNvGraphicFramePr>
            <a:graphicFrameLocks noGrp="1"/>
          </p:cNvGraphicFramePr>
          <p:nvPr>
            <p:extLst>
              <p:ext uri="{D42A27DB-BD31-4B8C-83A1-F6EECF244321}">
                <p14:modId xmlns:p14="http://schemas.microsoft.com/office/powerpoint/2010/main" val="1076610033"/>
              </p:ext>
            </p:extLst>
          </p:nvPr>
        </p:nvGraphicFramePr>
        <p:xfrm>
          <a:off x="406977" y="1558637"/>
          <a:ext cx="8330046" cy="3910192"/>
        </p:xfrm>
        <a:graphic>
          <a:graphicData uri="http://schemas.openxmlformats.org/drawingml/2006/table">
            <a:tbl>
              <a:tblPr firstRow="1" firstCol="1" bandRow="1">
                <a:tableStyleId>{073A0DAA-6AF3-43AB-8588-CEC1D06C72B9}</a:tableStyleId>
              </a:tblPr>
              <a:tblGrid>
                <a:gridCol w="3332017">
                  <a:extLst>
                    <a:ext uri="{9D8B030D-6E8A-4147-A177-3AD203B41FA5}">
                      <a16:colId xmlns:a16="http://schemas.microsoft.com/office/drawing/2014/main" val="4127324653"/>
                    </a:ext>
                  </a:extLst>
                </a:gridCol>
                <a:gridCol w="833005">
                  <a:extLst>
                    <a:ext uri="{9D8B030D-6E8A-4147-A177-3AD203B41FA5}">
                      <a16:colId xmlns:a16="http://schemas.microsoft.com/office/drawing/2014/main" val="539266168"/>
                    </a:ext>
                  </a:extLst>
                </a:gridCol>
                <a:gridCol w="1666009">
                  <a:extLst>
                    <a:ext uri="{9D8B030D-6E8A-4147-A177-3AD203B41FA5}">
                      <a16:colId xmlns:a16="http://schemas.microsoft.com/office/drawing/2014/main" val="211322504"/>
                    </a:ext>
                  </a:extLst>
                </a:gridCol>
                <a:gridCol w="833005">
                  <a:extLst>
                    <a:ext uri="{9D8B030D-6E8A-4147-A177-3AD203B41FA5}">
                      <a16:colId xmlns:a16="http://schemas.microsoft.com/office/drawing/2014/main" val="3434597928"/>
                    </a:ext>
                  </a:extLst>
                </a:gridCol>
                <a:gridCol w="833005">
                  <a:extLst>
                    <a:ext uri="{9D8B030D-6E8A-4147-A177-3AD203B41FA5}">
                      <a16:colId xmlns:a16="http://schemas.microsoft.com/office/drawing/2014/main" val="1478102884"/>
                    </a:ext>
                  </a:extLst>
                </a:gridCol>
                <a:gridCol w="833005">
                  <a:extLst>
                    <a:ext uri="{9D8B030D-6E8A-4147-A177-3AD203B41FA5}">
                      <a16:colId xmlns:a16="http://schemas.microsoft.com/office/drawing/2014/main" val="3545328591"/>
                    </a:ext>
                  </a:extLst>
                </a:gridCol>
              </a:tblGrid>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Model</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-2log</a:t>
                      </a:r>
                      <a:r>
                        <a:rPr lang="en-US" sz="1600" baseline="-25000">
                          <a:effectLst/>
                          <a:latin typeface="Garamond" panose="02020404030301010803" pitchFamily="18" charset="0"/>
                        </a:rPr>
                        <a:t>e</a:t>
                      </a:r>
                      <a:r>
                        <a:rPr lang="en-US" sz="1600">
                          <a:effectLst/>
                          <a:latin typeface="Garamond" panose="02020404030301010803" pitchFamily="18" charset="0"/>
                        </a:rPr>
                        <a:t>L</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No. Parameters</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AIC</a:t>
                      </a:r>
                      <a:r>
                        <a:rPr lang="en-US" sz="1600" baseline="-25000">
                          <a:effectLst/>
                          <a:latin typeface="Garamond" panose="02020404030301010803" pitchFamily="18" charset="0"/>
                        </a:rPr>
                        <a:t>c</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ΔAIC</a:t>
                      </a:r>
                      <a:r>
                        <a:rPr lang="en-US" sz="1600" baseline="-25000">
                          <a:effectLst/>
                          <a:latin typeface="Garamond" panose="02020404030301010803" pitchFamily="18" charset="0"/>
                        </a:rPr>
                        <a:t>c</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w</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24895170"/>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Ψ(DownFromDam), p(.)</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141.43</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3</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148.06</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0.4277</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797364"/>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Ψ(DownFromDam), p(t)</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134.87</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6</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149.27</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1.21</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0.2336</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39052500"/>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Ψ(DownFromDam and Urban), p(.)</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140.24</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4</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149.32</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1.26</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0.2278</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11976193"/>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Ψ(DownFromDam and Urban), p(t)</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133.66</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7</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150.95</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2.89</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0.1008</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0034448"/>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 p(.)</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153.95</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2</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latin typeface="Garamond" panose="02020404030301010803" pitchFamily="18" charset="0"/>
                        </a:rPr>
                        <a:t>158.26</a:t>
                      </a:r>
                      <a:endParaRPr lang="en-US" sz="16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10.20</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0.0026</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02894286"/>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Ψ(UpFromDam), p(.)</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151.93</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3</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158.56</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10.50</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0.0022</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24361026"/>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 p(t)</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147.45</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5</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159.12</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11.06</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0.0017</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71272353"/>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Ψ(UpFromDam), p(t)</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145.43</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6</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159.83</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11.77</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0.0012</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13527517"/>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Ψ(Urban), p(.)</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153.91</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3</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160.54</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12.48</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0.0008</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43911866"/>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Ψ(UpFromDam and Urban), p(.)</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151.78</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4</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160.86</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12.80</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0.0007</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53811258"/>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Ψ(Urban), p(t)</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147.41</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6</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161.81</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13.75</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0.0004</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64050447"/>
                  </a:ext>
                </a:extLst>
              </a:tr>
              <a:tr h="300784">
                <a:tc>
                  <a:txBody>
                    <a:bodyPr/>
                    <a:lstStyle/>
                    <a:p>
                      <a:pPr marL="0" marR="0" algn="ctr">
                        <a:lnSpc>
                          <a:spcPct val="115000"/>
                        </a:lnSpc>
                        <a:spcBef>
                          <a:spcPts val="0"/>
                        </a:spcBef>
                        <a:spcAft>
                          <a:spcPts val="0"/>
                        </a:spcAft>
                      </a:pPr>
                      <a:r>
                        <a:rPr lang="en-US" sz="1600">
                          <a:effectLst/>
                          <a:latin typeface="Garamond" panose="02020404030301010803" pitchFamily="18" charset="0"/>
                        </a:rPr>
                        <a:t>Ψ(UpFromDam and Urban), p(t)</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145.28</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latin typeface="Garamond" panose="02020404030301010803" pitchFamily="18" charset="0"/>
                        </a:rPr>
                        <a:t>7</a:t>
                      </a:r>
                      <a:endParaRPr lang="en-US" sz="16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162.57</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latin typeface="Garamond" panose="02020404030301010803" pitchFamily="18" charset="0"/>
                        </a:rPr>
                        <a:t>14.51</a:t>
                      </a:r>
                      <a:endParaRPr lang="en-US" sz="160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latin typeface="Garamond" panose="02020404030301010803" pitchFamily="18" charset="0"/>
                        </a:rPr>
                        <a:t>0.0003</a:t>
                      </a:r>
                      <a:endParaRPr lang="en-US" sz="1600" dirty="0">
                        <a:effectLst/>
                        <a:latin typeface="Garamond" panose="02020404030301010803"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07217918"/>
                  </a:ext>
                </a:extLst>
              </a:tr>
            </a:tbl>
          </a:graphicData>
        </a:graphic>
      </p:graphicFrame>
      <p:pic>
        <p:nvPicPr>
          <p:cNvPr id="8" name="Picture 153" descr="C:\Documents and Settings\eveskew\Desktop\AcrisCutout.gif">
            <a:extLst>
              <a:ext uri="{FF2B5EF4-FFF2-40B4-BE49-F238E27FC236}">
                <a16:creationId xmlns:a16="http://schemas.microsoft.com/office/drawing/2014/main" id="{2DF5BB15-24EC-D14F-B9C1-0861D91B6B7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5669280"/>
            <a:ext cx="1666522"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96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5A88D5-5BD3-3B42-94EE-B0911BC36767}"/>
              </a:ext>
            </a:extLst>
          </p:cNvPr>
          <p:cNvGrpSpPr>
            <a:grpSpLocks noChangeAspect="1"/>
          </p:cNvGrpSpPr>
          <p:nvPr/>
        </p:nvGrpSpPr>
        <p:grpSpPr>
          <a:xfrm>
            <a:off x="668482" y="1597159"/>
            <a:ext cx="6998824" cy="4666481"/>
            <a:chOff x="2133600" y="304800"/>
            <a:chExt cx="4937125" cy="3292475"/>
          </a:xfrm>
        </p:grpSpPr>
        <p:pic>
          <p:nvPicPr>
            <p:cNvPr id="9" name="Picture 8">
              <a:extLst>
                <a:ext uri="{FF2B5EF4-FFF2-40B4-BE49-F238E27FC236}">
                  <a16:creationId xmlns:a16="http://schemas.microsoft.com/office/drawing/2014/main" id="{EC4E347C-B24E-8B43-8395-A975B49480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33600" y="304800"/>
              <a:ext cx="4937125"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Box 6">
              <a:extLst>
                <a:ext uri="{FF2B5EF4-FFF2-40B4-BE49-F238E27FC236}">
                  <a16:creationId xmlns:a16="http://schemas.microsoft.com/office/drawing/2014/main" id="{62D7DFF6-753F-A64C-AB89-E0EA32BB85C7}"/>
                </a:ext>
              </a:extLst>
            </p:cNvPr>
            <p:cNvSpPr txBox="1">
              <a:spLocks noChangeArrowheads="1"/>
            </p:cNvSpPr>
            <p:nvPr/>
          </p:nvSpPr>
          <p:spPr bwMode="auto">
            <a:xfrm>
              <a:off x="3879273" y="2514600"/>
              <a:ext cx="3034291" cy="40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algn="r" eaLnBrk="1" hangingPunct="1"/>
              <a:r>
                <a:rPr lang="en-US" altLang="en-US" b="1">
                  <a:ea typeface="Calibri" charset="0"/>
                  <a:cs typeface="Calibri" charset="0"/>
                </a:rPr>
                <a:t>Northern Cricket Frogs</a:t>
              </a:r>
            </a:p>
          </p:txBody>
        </p:sp>
      </p:grpSp>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Information Criterion in Practice</a:t>
            </a:r>
            <a:endParaRPr lang="en-US" sz="3600" dirty="0">
              <a:latin typeface="Monaco" pitchFamily="2" charset="0"/>
            </a:endParaRPr>
          </a:p>
        </p:txBody>
      </p:sp>
      <p:sp>
        <p:nvSpPr>
          <p:cNvPr id="7" name="Content Placeholder 2">
            <a:extLst>
              <a:ext uri="{FF2B5EF4-FFF2-40B4-BE49-F238E27FC236}">
                <a16:creationId xmlns:a16="http://schemas.microsoft.com/office/drawing/2014/main" id="{632AF550-AE08-964C-8A54-67DE98BD7E48}"/>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Eskew et al. 2012, </a:t>
            </a:r>
            <a:r>
              <a:rPr lang="en-US" sz="1600" i="1" dirty="0">
                <a:latin typeface="Garamond" panose="02020404030301010803" pitchFamily="18" charset="0"/>
              </a:rPr>
              <a:t>Conservation Biology</a:t>
            </a:r>
            <a:endParaRPr lang="en-US" sz="1600" dirty="0">
              <a:latin typeface="Garamond" panose="02020404030301010803" pitchFamily="18" charset="0"/>
            </a:endParaRPr>
          </a:p>
        </p:txBody>
      </p:sp>
      <p:pic>
        <p:nvPicPr>
          <p:cNvPr id="8" name="Picture 153" descr="C:\Documents and Settings\eveskew\Desktop\AcrisCutout.gif">
            <a:extLst>
              <a:ext uri="{FF2B5EF4-FFF2-40B4-BE49-F238E27FC236}">
                <a16:creationId xmlns:a16="http://schemas.microsoft.com/office/drawing/2014/main" id="{2DF5BB15-24EC-D14F-B9C1-0861D91B6B7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5669280"/>
            <a:ext cx="1666522"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3857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(Mis)uses of Information Criterion</a:t>
            </a:r>
            <a:endParaRPr lang="en-US" sz="3600" dirty="0">
              <a:latin typeface="Monaco" pitchFamily="2" charset="0"/>
            </a:endParaRPr>
          </a:p>
        </p:txBody>
      </p:sp>
      <p:sp>
        <p:nvSpPr>
          <p:cNvPr id="5" name="Content Placeholder 4">
            <a:extLst>
              <a:ext uri="{FF2B5EF4-FFF2-40B4-BE49-F238E27FC236}">
                <a16:creationId xmlns:a16="http://schemas.microsoft.com/office/drawing/2014/main" id="{EAC57A90-AF13-B444-B523-F43A33F7FB07}"/>
              </a:ext>
            </a:extLst>
          </p:cNvPr>
          <p:cNvSpPr>
            <a:spLocks noGrp="1"/>
          </p:cNvSpPr>
          <p:nvPr>
            <p:ph idx="1"/>
          </p:nvPr>
        </p:nvSpPr>
        <p:spPr>
          <a:xfrm>
            <a:off x="628650" y="1690689"/>
            <a:ext cx="7886700" cy="4543856"/>
          </a:xfrm>
        </p:spPr>
        <p:txBody>
          <a:bodyPr>
            <a:normAutofit lnSpcReduction="10000"/>
          </a:bodyPr>
          <a:lstStyle/>
          <a:p>
            <a:r>
              <a:rPr lang="en-US" i="1" dirty="0">
                <a:latin typeface="Garamond" panose="02020404030301010803" pitchFamily="18" charset="0"/>
              </a:rPr>
              <a:t>Stepwise selection </a:t>
            </a:r>
            <a:r>
              <a:rPr lang="en-US" dirty="0">
                <a:latin typeface="Garamond" panose="02020404030301010803" pitchFamily="18" charset="0"/>
              </a:rPr>
              <a:t>uses addition/removal of predictor variables from the model and repeated model selection to find the “best” model</a:t>
            </a:r>
            <a:endParaRPr lang="en-US" i="1" dirty="0">
              <a:latin typeface="Garamond" panose="02020404030301010803" pitchFamily="18" charset="0"/>
            </a:endParaRPr>
          </a:p>
          <a:p>
            <a:pPr lvl="1"/>
            <a:r>
              <a:rPr lang="en-US" dirty="0">
                <a:latin typeface="Garamond" panose="02020404030301010803" pitchFamily="18" charset="0"/>
              </a:rPr>
              <a:t>Can result in biased parameter estimation, inconsistent model selection, etc.</a:t>
            </a:r>
          </a:p>
          <a:p>
            <a:endParaRPr lang="en-US" dirty="0">
              <a:latin typeface="Garamond" panose="02020404030301010803" pitchFamily="18" charset="0"/>
            </a:endParaRPr>
          </a:p>
          <a:p>
            <a:r>
              <a:rPr lang="en-US" i="1" dirty="0">
                <a:latin typeface="Garamond" panose="02020404030301010803" pitchFamily="18" charset="0"/>
              </a:rPr>
              <a:t>All subsets selection </a:t>
            </a:r>
            <a:r>
              <a:rPr lang="en-US" dirty="0">
                <a:latin typeface="Garamond" panose="02020404030301010803" pitchFamily="18" charset="0"/>
              </a:rPr>
              <a:t>compares a full (i.e., “global”) model containing all predictor variables of interest and all potential subsets of that model</a:t>
            </a:r>
            <a:endParaRPr lang="en-US" i="1" dirty="0">
              <a:latin typeface="Garamond" panose="02020404030301010803" pitchFamily="18" charset="0"/>
            </a:endParaRPr>
          </a:p>
          <a:p>
            <a:pPr lvl="1"/>
            <a:r>
              <a:rPr lang="en-US" dirty="0">
                <a:latin typeface="Garamond" panose="02020404030301010803" pitchFamily="18" charset="0"/>
              </a:rPr>
              <a:t>“Use of all subsets regression is a flag that an unthinking approach has been employed.” - Anderson and Burnham 2002</a:t>
            </a:r>
          </a:p>
        </p:txBody>
      </p:sp>
      <p:sp>
        <p:nvSpPr>
          <p:cNvPr id="4" name="Content Placeholder 2">
            <a:extLst>
              <a:ext uri="{FF2B5EF4-FFF2-40B4-BE49-F238E27FC236}">
                <a16:creationId xmlns:a16="http://schemas.microsoft.com/office/drawing/2014/main" id="{468FC92D-14AE-0E4E-8AB6-669B6DC7C8D1}"/>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Anderson and Burnham 2002, </a:t>
            </a:r>
            <a:r>
              <a:rPr lang="en-US" sz="1600" i="1" dirty="0">
                <a:latin typeface="Garamond" panose="02020404030301010803" pitchFamily="18" charset="0"/>
              </a:rPr>
              <a:t>The Journal of Wildlife Management</a:t>
            </a:r>
            <a:r>
              <a:rPr lang="en-US" sz="1600" dirty="0">
                <a:latin typeface="Garamond" panose="02020404030301010803" pitchFamily="18" charset="0"/>
              </a:rPr>
              <a:t>; Whittingham et al. 2006, </a:t>
            </a:r>
            <a:r>
              <a:rPr lang="en-US" sz="1600" i="1" dirty="0">
                <a:latin typeface="Garamond" panose="02020404030301010803" pitchFamily="18" charset="0"/>
              </a:rPr>
              <a:t>Journal of Animal Ecology</a:t>
            </a:r>
            <a:endParaRPr lang="en-US" sz="1600" dirty="0">
              <a:latin typeface="Garamond" panose="02020404030301010803" pitchFamily="18" charset="0"/>
            </a:endParaRPr>
          </a:p>
        </p:txBody>
      </p:sp>
    </p:spTree>
    <p:extLst>
      <p:ext uri="{BB962C8B-B14F-4D97-AF65-F5344CB8AC3E}">
        <p14:creationId xmlns:p14="http://schemas.microsoft.com/office/powerpoint/2010/main" val="63261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Consider the Curse of Tippecanoe</a:t>
            </a:r>
            <a:endParaRPr lang="en-US" sz="3600" dirty="0">
              <a:latin typeface="Monaco" pitchFamily="2" charset="0"/>
            </a:endParaRPr>
          </a:p>
        </p:txBody>
      </p:sp>
      <p:pic>
        <p:nvPicPr>
          <p:cNvPr id="6" name="Picture 5">
            <a:extLst>
              <a:ext uri="{FF2B5EF4-FFF2-40B4-BE49-F238E27FC236}">
                <a16:creationId xmlns:a16="http://schemas.microsoft.com/office/drawing/2014/main" id="{FE02C38D-AD01-AA41-9DD9-48780C0CBA36}"/>
              </a:ext>
            </a:extLst>
          </p:cNvPr>
          <p:cNvPicPr>
            <a:picLocks noChangeAspect="1"/>
          </p:cNvPicPr>
          <p:nvPr/>
        </p:nvPicPr>
        <p:blipFill>
          <a:blip r:embed="rId3"/>
          <a:stretch>
            <a:fillRect/>
          </a:stretch>
        </p:blipFill>
        <p:spPr>
          <a:xfrm>
            <a:off x="2741757" y="1607562"/>
            <a:ext cx="3660486" cy="4379313"/>
          </a:xfrm>
          <a:prstGeom prst="rect">
            <a:avLst/>
          </a:prstGeom>
          <a:ln w="38100">
            <a:solidFill>
              <a:schemeClr val="tx1"/>
            </a:solidFill>
          </a:ln>
        </p:spPr>
      </p:pic>
      <p:sp>
        <p:nvSpPr>
          <p:cNvPr id="7" name="Title 1">
            <a:extLst>
              <a:ext uri="{FF2B5EF4-FFF2-40B4-BE49-F238E27FC236}">
                <a16:creationId xmlns:a16="http://schemas.microsoft.com/office/drawing/2014/main" id="{550239F3-DEAF-5346-8777-556F6B645EDA}"/>
              </a:ext>
            </a:extLst>
          </p:cNvPr>
          <p:cNvSpPr txBox="1">
            <a:spLocks/>
          </p:cNvSpPr>
          <p:nvPr/>
        </p:nvSpPr>
        <p:spPr>
          <a:xfrm>
            <a:off x="677140" y="5988585"/>
            <a:ext cx="7789719" cy="7464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Garamond" panose="02020404030301010803" pitchFamily="18" charset="0"/>
              </a:rPr>
              <a:t>William Henry Harrison</a:t>
            </a:r>
            <a:endParaRPr lang="en-US" sz="3200" dirty="0">
              <a:latin typeface="Monaco" pitchFamily="2" charset="0"/>
            </a:endParaRPr>
          </a:p>
        </p:txBody>
      </p:sp>
    </p:spTree>
    <p:extLst>
      <p:ext uri="{BB962C8B-B14F-4D97-AF65-F5344CB8AC3E}">
        <p14:creationId xmlns:p14="http://schemas.microsoft.com/office/powerpoint/2010/main" val="1877906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Better Approaches</a:t>
            </a:r>
            <a:endParaRPr lang="en-US" sz="3600" dirty="0">
              <a:latin typeface="Monaco" pitchFamily="2" charset="0"/>
            </a:endParaRPr>
          </a:p>
        </p:txBody>
      </p:sp>
      <p:sp>
        <p:nvSpPr>
          <p:cNvPr id="5" name="Content Placeholder 4">
            <a:extLst>
              <a:ext uri="{FF2B5EF4-FFF2-40B4-BE49-F238E27FC236}">
                <a16:creationId xmlns:a16="http://schemas.microsoft.com/office/drawing/2014/main" id="{EAC57A90-AF13-B444-B523-F43A33F7FB07}"/>
              </a:ext>
            </a:extLst>
          </p:cNvPr>
          <p:cNvSpPr>
            <a:spLocks noGrp="1"/>
          </p:cNvSpPr>
          <p:nvPr>
            <p:ph idx="1"/>
          </p:nvPr>
        </p:nvSpPr>
        <p:spPr>
          <a:xfrm>
            <a:off x="628650" y="1690689"/>
            <a:ext cx="7886700" cy="4273693"/>
          </a:xfrm>
        </p:spPr>
        <p:txBody>
          <a:bodyPr>
            <a:normAutofit/>
          </a:bodyPr>
          <a:lstStyle/>
          <a:p>
            <a:r>
              <a:rPr lang="en-US" dirty="0">
                <a:latin typeface="Garamond" panose="02020404030301010803" pitchFamily="18" charset="0"/>
              </a:rPr>
              <a:t>Model comparison and </a:t>
            </a:r>
            <a:r>
              <a:rPr lang="en-US" dirty="0" err="1">
                <a:latin typeface="Garamond" panose="02020404030301010803" pitchFamily="18" charset="0"/>
              </a:rPr>
              <a:t>multimodel</a:t>
            </a:r>
            <a:r>
              <a:rPr lang="en-US" dirty="0">
                <a:latin typeface="Garamond" panose="02020404030301010803" pitchFamily="18" charset="0"/>
              </a:rPr>
              <a:t> inference using a well-considered set of </a:t>
            </a:r>
            <a:r>
              <a:rPr lang="en-US" i="1" dirty="0">
                <a:latin typeface="Garamond" panose="02020404030301010803" pitchFamily="18" charset="0"/>
              </a:rPr>
              <a:t>a priori </a:t>
            </a:r>
            <a:r>
              <a:rPr lang="en-US" dirty="0">
                <a:latin typeface="Garamond" panose="02020404030301010803" pitchFamily="18" charset="0"/>
              </a:rPr>
              <a:t>models </a:t>
            </a:r>
          </a:p>
          <a:p>
            <a:pPr lvl="1"/>
            <a:r>
              <a:rPr lang="en-US" dirty="0">
                <a:latin typeface="Garamond" panose="02020404030301010803" pitchFamily="18" charset="0"/>
              </a:rPr>
              <a:t>In practice, many don’t use this approach to evaluate different hypotheses but rather to conduct an informal form of </a:t>
            </a:r>
            <a:r>
              <a:rPr lang="en-US" i="1" dirty="0">
                <a:latin typeface="Garamond" panose="02020404030301010803" pitchFamily="18" charset="0"/>
              </a:rPr>
              <a:t>variable selection</a:t>
            </a:r>
            <a:endParaRPr lang="en-US" dirty="0">
              <a:latin typeface="Garamond" panose="02020404030301010803" pitchFamily="18" charset="0"/>
            </a:endParaRPr>
          </a:p>
          <a:p>
            <a:endParaRPr lang="en-US" i="1" dirty="0">
              <a:latin typeface="Garamond" panose="02020404030301010803" pitchFamily="18" charset="0"/>
            </a:endParaRPr>
          </a:p>
          <a:p>
            <a:r>
              <a:rPr lang="en-US" dirty="0">
                <a:latin typeface="Garamond" panose="02020404030301010803" pitchFamily="18" charset="0"/>
              </a:rPr>
              <a:t>Inference based on one well-considered full model</a:t>
            </a:r>
          </a:p>
          <a:p>
            <a:pPr lvl="1"/>
            <a:r>
              <a:rPr lang="en-US" dirty="0">
                <a:latin typeface="Garamond" panose="02020404030301010803" pitchFamily="18" charset="0"/>
              </a:rPr>
              <a:t>Most effective with larger amounts of data and can derive particular benefit from </a:t>
            </a:r>
            <a:r>
              <a:rPr lang="en-US" i="1" dirty="0">
                <a:latin typeface="Garamond" panose="02020404030301010803" pitchFamily="18" charset="0"/>
              </a:rPr>
              <a:t>regularization</a:t>
            </a:r>
            <a:endParaRPr lang="en-US" dirty="0">
              <a:latin typeface="Garamond" panose="02020404030301010803" pitchFamily="18" charset="0"/>
            </a:endParaRPr>
          </a:p>
        </p:txBody>
      </p:sp>
    </p:spTree>
    <p:extLst>
      <p:ext uri="{BB962C8B-B14F-4D97-AF65-F5344CB8AC3E}">
        <p14:creationId xmlns:p14="http://schemas.microsoft.com/office/powerpoint/2010/main" val="26784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29F3C-5B7B-204C-B184-D6475977D8F4}"/>
              </a:ext>
            </a:extLst>
          </p:cNvPr>
          <p:cNvPicPr>
            <a:picLocks noChangeAspect="1"/>
          </p:cNvPicPr>
          <p:nvPr/>
        </p:nvPicPr>
        <p:blipFill>
          <a:blip r:embed="rId2"/>
          <a:stretch>
            <a:fillRect/>
          </a:stretch>
        </p:blipFill>
        <p:spPr>
          <a:xfrm>
            <a:off x="883227" y="152477"/>
            <a:ext cx="7377545" cy="2134894"/>
          </a:xfrm>
          <a:prstGeom prst="rect">
            <a:avLst/>
          </a:prstGeom>
        </p:spPr>
      </p:pic>
      <p:pic>
        <p:nvPicPr>
          <p:cNvPr id="7" name="Picture 6">
            <a:extLst>
              <a:ext uri="{FF2B5EF4-FFF2-40B4-BE49-F238E27FC236}">
                <a16:creationId xmlns:a16="http://schemas.microsoft.com/office/drawing/2014/main" id="{14473AD9-24AA-BC49-B14B-6CA456C0AE49}"/>
              </a:ext>
            </a:extLst>
          </p:cNvPr>
          <p:cNvPicPr>
            <a:picLocks noChangeAspect="1"/>
          </p:cNvPicPr>
          <p:nvPr/>
        </p:nvPicPr>
        <p:blipFill>
          <a:blip r:embed="rId3"/>
          <a:stretch>
            <a:fillRect/>
          </a:stretch>
        </p:blipFill>
        <p:spPr>
          <a:xfrm>
            <a:off x="2121766" y="2370499"/>
            <a:ext cx="4900468" cy="4385106"/>
          </a:xfrm>
          <a:prstGeom prst="rect">
            <a:avLst/>
          </a:prstGeom>
        </p:spPr>
      </p:pic>
    </p:spTree>
    <p:extLst>
      <p:ext uri="{BB962C8B-B14F-4D97-AF65-F5344CB8AC3E}">
        <p14:creationId xmlns:p14="http://schemas.microsoft.com/office/powerpoint/2010/main" val="1243128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252845" y="365126"/>
            <a:ext cx="8638310" cy="1325563"/>
          </a:xfrm>
        </p:spPr>
        <p:txBody>
          <a:bodyPr/>
          <a:lstStyle/>
          <a:p>
            <a:pPr algn="ctr"/>
            <a:r>
              <a:rPr lang="en-US" sz="3600" dirty="0">
                <a:latin typeface="Garamond" panose="02020404030301010803" pitchFamily="18" charset="0"/>
              </a:rPr>
              <a:t>Final Thoughts</a:t>
            </a:r>
            <a:endParaRPr lang="en-US" sz="3600" dirty="0">
              <a:latin typeface="Monaco" pitchFamily="2" charset="0"/>
            </a:endParaRPr>
          </a:p>
        </p:txBody>
      </p:sp>
      <p:sp>
        <p:nvSpPr>
          <p:cNvPr id="5" name="Content Placeholder 4">
            <a:extLst>
              <a:ext uri="{FF2B5EF4-FFF2-40B4-BE49-F238E27FC236}">
                <a16:creationId xmlns:a16="http://schemas.microsoft.com/office/drawing/2014/main" id="{EAC57A90-AF13-B444-B523-F43A33F7FB07}"/>
              </a:ext>
            </a:extLst>
          </p:cNvPr>
          <p:cNvSpPr>
            <a:spLocks noGrp="1"/>
          </p:cNvSpPr>
          <p:nvPr>
            <p:ph idx="1"/>
          </p:nvPr>
        </p:nvSpPr>
        <p:spPr>
          <a:xfrm>
            <a:off x="628650" y="1690689"/>
            <a:ext cx="7886700" cy="4855584"/>
          </a:xfrm>
        </p:spPr>
        <p:txBody>
          <a:bodyPr>
            <a:normAutofit/>
          </a:bodyPr>
          <a:lstStyle/>
          <a:p>
            <a:r>
              <a:rPr lang="en-US" dirty="0">
                <a:latin typeface="Garamond" panose="02020404030301010803" pitchFamily="18" charset="0"/>
              </a:rPr>
              <a:t>Carefully interpret parameter estimates within and across your models (if you use multiple models)</a:t>
            </a:r>
          </a:p>
          <a:p>
            <a:endParaRPr lang="en-US" dirty="0">
              <a:latin typeface="Garamond" panose="02020404030301010803" pitchFamily="18" charset="0"/>
            </a:endParaRPr>
          </a:p>
          <a:p>
            <a:r>
              <a:rPr lang="en-US" dirty="0">
                <a:latin typeface="Garamond" panose="02020404030301010803" pitchFamily="18" charset="0"/>
              </a:rPr>
              <a:t>Use information theoretic approaches to compare models that truly represent different hypotheses about the system</a:t>
            </a:r>
          </a:p>
          <a:p>
            <a:endParaRPr lang="en-US" dirty="0">
              <a:latin typeface="Garamond" panose="02020404030301010803" pitchFamily="18" charset="0"/>
            </a:endParaRPr>
          </a:p>
          <a:p>
            <a:r>
              <a:rPr lang="en-US" dirty="0">
                <a:latin typeface="Garamond" panose="02020404030301010803" pitchFamily="18" charset="0"/>
              </a:rPr>
              <a:t>Trust the (scientific) process</a:t>
            </a:r>
          </a:p>
        </p:txBody>
      </p:sp>
    </p:spTree>
    <p:extLst>
      <p:ext uri="{BB962C8B-B14F-4D97-AF65-F5344CB8AC3E}">
        <p14:creationId xmlns:p14="http://schemas.microsoft.com/office/powerpoint/2010/main" val="45912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1004453"/>
            <a:ext cx="9144000" cy="4759037"/>
          </a:xfrm>
        </p:spPr>
        <p:txBody>
          <a:bodyPr>
            <a:noAutofit/>
          </a:bodyPr>
          <a:lstStyle/>
          <a:p>
            <a:pPr>
              <a:lnSpc>
                <a:spcPct val="100000"/>
              </a:lnSpc>
              <a:spcBef>
                <a:spcPts val="0"/>
              </a:spcBef>
            </a:pPr>
            <a:br>
              <a:rPr lang="en-US" sz="4400" dirty="0">
                <a:latin typeface="Garamond" panose="02020404030301010803" pitchFamily="18" charset="0"/>
              </a:rPr>
            </a:br>
            <a:r>
              <a:rPr lang="en-US" sz="4400" b="1" dirty="0">
                <a:latin typeface="Garamond" panose="02020404030301010803" pitchFamily="18" charset="0"/>
              </a:rPr>
              <a:t>“The challenge is to begin </a:t>
            </a:r>
            <a:br>
              <a:rPr lang="en-US" sz="4400" b="1" dirty="0">
                <a:latin typeface="Garamond" panose="02020404030301010803" pitchFamily="18" charset="0"/>
              </a:rPr>
            </a:br>
            <a:r>
              <a:rPr lang="en-US" sz="4400" b="1" dirty="0">
                <a:latin typeface="Garamond" panose="02020404030301010803" pitchFamily="18" charset="0"/>
              </a:rPr>
              <a:t>with better science questions.”</a:t>
            </a:r>
            <a:br>
              <a:rPr lang="en-US" sz="4400" b="1" dirty="0">
                <a:latin typeface="Garamond" panose="02020404030301010803" pitchFamily="18" charset="0"/>
              </a:rPr>
            </a:br>
            <a:r>
              <a:rPr lang="en-US" sz="4000" b="1" dirty="0">
                <a:latin typeface="Garamond" panose="02020404030301010803" pitchFamily="18" charset="0"/>
              </a:rPr>
              <a:t>- Anderson and Burnham 2002</a:t>
            </a:r>
            <a:br>
              <a:rPr lang="en-US" sz="4400" b="1" dirty="0">
                <a:latin typeface="Garamond" panose="02020404030301010803" pitchFamily="18" charset="0"/>
              </a:rPr>
            </a:br>
            <a:br>
              <a:rPr lang="en-US" sz="4400" b="1" dirty="0">
                <a:latin typeface="Garamond" panose="02020404030301010803" pitchFamily="18" charset="0"/>
              </a:rPr>
            </a:br>
            <a:r>
              <a:rPr lang="en-US" sz="4400" b="1" dirty="0">
                <a:latin typeface="Garamond" panose="02020404030301010803" pitchFamily="18" charset="0"/>
              </a:rPr>
              <a:t>“As always, statistics is no </a:t>
            </a:r>
            <a:br>
              <a:rPr lang="en-US" sz="4400" b="1" dirty="0">
                <a:latin typeface="Garamond" panose="02020404030301010803" pitchFamily="18" charset="0"/>
              </a:rPr>
            </a:br>
            <a:r>
              <a:rPr lang="en-US" sz="4400" b="1" dirty="0">
                <a:latin typeface="Garamond" panose="02020404030301010803" pitchFamily="18" charset="0"/>
              </a:rPr>
              <a:t>substitute for science.”</a:t>
            </a:r>
            <a:br>
              <a:rPr lang="en-US" sz="4400" b="1" dirty="0">
                <a:latin typeface="Garamond" panose="02020404030301010803" pitchFamily="18" charset="0"/>
              </a:rPr>
            </a:br>
            <a:r>
              <a:rPr lang="en-US" sz="4000" b="1" dirty="0">
                <a:latin typeface="Garamond" panose="02020404030301010803" pitchFamily="18" charset="0"/>
              </a:rPr>
              <a:t>- </a:t>
            </a:r>
            <a:r>
              <a:rPr lang="en-US" sz="4000" b="1" dirty="0" err="1">
                <a:latin typeface="Garamond" panose="02020404030301010803" pitchFamily="18" charset="0"/>
              </a:rPr>
              <a:t>McElreath</a:t>
            </a:r>
            <a:r>
              <a:rPr lang="en-US" sz="4000" b="1" dirty="0">
                <a:latin typeface="Garamond" panose="02020404030301010803" pitchFamily="18" charset="0"/>
              </a:rPr>
              <a:t> 2016</a:t>
            </a:r>
            <a:endParaRPr lang="en-US" sz="4000" dirty="0">
              <a:latin typeface="Garamond" panose="02020404030301010803" pitchFamily="18" charset="0"/>
            </a:endParaRPr>
          </a:p>
        </p:txBody>
      </p:sp>
    </p:spTree>
    <p:extLst>
      <p:ext uri="{BB962C8B-B14F-4D97-AF65-F5344CB8AC3E}">
        <p14:creationId xmlns:p14="http://schemas.microsoft.com/office/powerpoint/2010/main" val="3310750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1039736"/>
            <a:ext cx="9144000" cy="5805714"/>
          </a:xfrm>
        </p:spPr>
        <p:txBody>
          <a:bodyPr>
            <a:noAutofit/>
          </a:bodyPr>
          <a:lstStyle/>
          <a:p>
            <a:pPr>
              <a:lnSpc>
                <a:spcPct val="100000"/>
              </a:lnSpc>
              <a:spcBef>
                <a:spcPts val="0"/>
              </a:spcBef>
            </a:pPr>
            <a:r>
              <a:rPr lang="en-US" sz="4400" dirty="0">
                <a:latin typeface="Garamond" panose="02020404030301010803" pitchFamily="18" charset="0"/>
              </a:rPr>
              <a:t>Introduction to Statistics for </a:t>
            </a:r>
            <a:br>
              <a:rPr lang="en-US" sz="4400" dirty="0">
                <a:latin typeface="Garamond" panose="02020404030301010803" pitchFamily="18" charset="0"/>
              </a:rPr>
            </a:br>
            <a:r>
              <a:rPr lang="en-US" sz="4400" dirty="0">
                <a:latin typeface="Garamond" panose="02020404030301010803" pitchFamily="18" charset="0"/>
              </a:rPr>
              <a:t>Ecology and Evolutionary Biology </a:t>
            </a:r>
            <a:br>
              <a:rPr lang="en-US" sz="4400" dirty="0">
                <a:latin typeface="Garamond" panose="02020404030301010803" pitchFamily="18" charset="0"/>
              </a:rPr>
            </a:br>
            <a:br>
              <a:rPr lang="en-US" sz="4400" dirty="0">
                <a:latin typeface="Garamond" panose="02020404030301010803" pitchFamily="18" charset="0"/>
              </a:rPr>
            </a:br>
            <a:r>
              <a:rPr lang="en-US" sz="4400" b="1" dirty="0">
                <a:latin typeface="Garamond" panose="02020404030301010803" pitchFamily="18" charset="0"/>
              </a:rPr>
              <a:t>The Dangers of Overfitting, Model Comparison, “How Do I Choose What Goes Into My Model?”, and Some Other Related Stuff</a:t>
            </a:r>
            <a:br>
              <a:rPr lang="en-US" sz="4400" dirty="0">
                <a:latin typeface="Garamond" panose="02020404030301010803" pitchFamily="18" charset="0"/>
              </a:rPr>
            </a:br>
            <a:br>
              <a:rPr lang="en-US" sz="4400" dirty="0">
                <a:latin typeface="Garamond" panose="02020404030301010803" pitchFamily="18" charset="0"/>
              </a:rPr>
            </a:br>
            <a:r>
              <a:rPr lang="en-US" sz="4400" dirty="0">
                <a:latin typeface="Garamond" panose="02020404030301010803" pitchFamily="18" charset="0"/>
              </a:rPr>
              <a:t>Week 09</a:t>
            </a:r>
            <a:br>
              <a:rPr lang="en-US" sz="4400" dirty="0">
                <a:latin typeface="Garamond" panose="02020404030301010803" pitchFamily="18" charset="0"/>
              </a:rPr>
            </a:br>
            <a:r>
              <a:rPr lang="en-US" sz="4400" dirty="0">
                <a:latin typeface="Garamond" panose="02020404030301010803" pitchFamily="18" charset="0"/>
              </a:rPr>
              <a:t>25 March 2019</a:t>
            </a:r>
          </a:p>
        </p:txBody>
      </p:sp>
    </p:spTree>
    <p:extLst>
      <p:ext uri="{BB962C8B-B14F-4D97-AF65-F5344CB8AC3E}">
        <p14:creationId xmlns:p14="http://schemas.microsoft.com/office/powerpoint/2010/main" val="38734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56A2-7E94-AF42-AEEC-72668B5EC903}"/>
              </a:ext>
            </a:extLst>
          </p:cNvPr>
          <p:cNvPicPr>
            <a:picLocks noChangeAspect="1"/>
          </p:cNvPicPr>
          <p:nvPr/>
        </p:nvPicPr>
        <p:blipFill>
          <a:blip r:embed="rId3"/>
          <a:stretch>
            <a:fillRect/>
          </a:stretch>
        </p:blipFill>
        <p:spPr>
          <a:xfrm>
            <a:off x="1668536" y="1454727"/>
            <a:ext cx="5806927" cy="4883727"/>
          </a:xfrm>
          <a:prstGeom prst="rect">
            <a:avLst/>
          </a:prstGeom>
        </p:spPr>
      </p:pic>
      <p:sp>
        <p:nvSpPr>
          <p:cNvPr id="7" name="Content Placeholder 2">
            <a:extLst>
              <a:ext uri="{FF2B5EF4-FFF2-40B4-BE49-F238E27FC236}">
                <a16:creationId xmlns:a16="http://schemas.microsoft.com/office/drawing/2014/main" id="{A9814800-AFBC-6A46-B028-1048D47818D4}"/>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Amrhein</a:t>
            </a:r>
            <a:r>
              <a:rPr lang="en-US" sz="1600" dirty="0">
                <a:latin typeface="Garamond" panose="02020404030301010803" pitchFamily="18" charset="0"/>
              </a:rPr>
              <a:t> et al. 2019, </a:t>
            </a:r>
            <a:r>
              <a:rPr lang="en-US" sz="1600" i="1" dirty="0">
                <a:latin typeface="Garamond" panose="02020404030301010803" pitchFamily="18" charset="0"/>
              </a:rPr>
              <a:t>Nature</a:t>
            </a:r>
            <a:endParaRPr lang="en-US" sz="1600" dirty="0">
              <a:latin typeface="Garamond" panose="02020404030301010803" pitchFamily="18" charset="0"/>
            </a:endParaRPr>
          </a:p>
        </p:txBody>
      </p:sp>
      <p:sp>
        <p:nvSpPr>
          <p:cNvPr id="8" name="Title 1">
            <a:extLst>
              <a:ext uri="{FF2B5EF4-FFF2-40B4-BE49-F238E27FC236}">
                <a16:creationId xmlns:a16="http://schemas.microsoft.com/office/drawing/2014/main" id="{17A0D60A-FF78-E24D-BD3C-661F32905ED5}"/>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Statistical Norms: Open for Debate</a:t>
            </a:r>
            <a:endParaRPr lang="en-US" sz="3600" dirty="0">
              <a:latin typeface="Monaco" pitchFamily="2" charset="0"/>
            </a:endParaRPr>
          </a:p>
        </p:txBody>
      </p:sp>
    </p:spTree>
    <p:extLst>
      <p:ext uri="{BB962C8B-B14F-4D97-AF65-F5344CB8AC3E}">
        <p14:creationId xmlns:p14="http://schemas.microsoft.com/office/powerpoint/2010/main" val="4264392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9814800-AFBC-6A46-B028-1048D47818D4}"/>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Amrhein</a:t>
            </a:r>
            <a:r>
              <a:rPr lang="en-US" sz="1600" dirty="0">
                <a:latin typeface="Garamond" panose="02020404030301010803" pitchFamily="18" charset="0"/>
              </a:rPr>
              <a:t> et al. 2019, </a:t>
            </a:r>
            <a:r>
              <a:rPr lang="en-US" sz="1600" i="1" dirty="0">
                <a:latin typeface="Garamond" panose="02020404030301010803" pitchFamily="18" charset="0"/>
              </a:rPr>
              <a:t>Nature</a:t>
            </a:r>
            <a:endParaRPr lang="en-US" sz="1600" dirty="0">
              <a:latin typeface="Garamond" panose="02020404030301010803" pitchFamily="18" charset="0"/>
            </a:endParaRPr>
          </a:p>
        </p:txBody>
      </p:sp>
      <p:pic>
        <p:nvPicPr>
          <p:cNvPr id="3" name="Picture 2">
            <a:extLst>
              <a:ext uri="{FF2B5EF4-FFF2-40B4-BE49-F238E27FC236}">
                <a16:creationId xmlns:a16="http://schemas.microsoft.com/office/drawing/2014/main" id="{58FAF266-0FD2-3B4D-9CD0-97BA0F17C4DF}"/>
              </a:ext>
            </a:extLst>
          </p:cNvPr>
          <p:cNvPicPr>
            <a:picLocks noChangeAspect="1"/>
          </p:cNvPicPr>
          <p:nvPr/>
        </p:nvPicPr>
        <p:blipFill>
          <a:blip r:embed="rId3"/>
          <a:stretch>
            <a:fillRect/>
          </a:stretch>
        </p:blipFill>
        <p:spPr>
          <a:xfrm>
            <a:off x="0" y="1406609"/>
            <a:ext cx="9144000" cy="5083878"/>
          </a:xfrm>
          <a:prstGeom prst="rect">
            <a:avLst/>
          </a:prstGeom>
        </p:spPr>
      </p:pic>
      <p:sp>
        <p:nvSpPr>
          <p:cNvPr id="8" name="Title 1">
            <a:extLst>
              <a:ext uri="{FF2B5EF4-FFF2-40B4-BE49-F238E27FC236}">
                <a16:creationId xmlns:a16="http://schemas.microsoft.com/office/drawing/2014/main" id="{D6EE603E-DF02-AA44-A8F1-EAD7CD17EE89}"/>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Statistical Norms: Open for Debate</a:t>
            </a:r>
            <a:endParaRPr lang="en-US" sz="3600" dirty="0">
              <a:latin typeface="Monaco" pitchFamily="2" charset="0"/>
            </a:endParaRPr>
          </a:p>
        </p:txBody>
      </p:sp>
    </p:spTree>
    <p:extLst>
      <p:ext uri="{BB962C8B-B14F-4D97-AF65-F5344CB8AC3E}">
        <p14:creationId xmlns:p14="http://schemas.microsoft.com/office/powerpoint/2010/main" val="737024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8AAFEC-D7B6-6642-9314-4DDA8A07D8FB}"/>
              </a:ext>
            </a:extLst>
          </p:cNvPr>
          <p:cNvPicPr>
            <a:picLocks noChangeAspect="1"/>
          </p:cNvPicPr>
          <p:nvPr/>
        </p:nvPicPr>
        <p:blipFill rotWithShape="1">
          <a:blip r:embed="rId3"/>
          <a:srcRect t="6222" b="6543"/>
          <a:stretch/>
        </p:blipFill>
        <p:spPr>
          <a:xfrm>
            <a:off x="0" y="1496290"/>
            <a:ext cx="9144000" cy="4987637"/>
          </a:xfrm>
          <a:prstGeom prst="rect">
            <a:avLst/>
          </a:prstGeom>
        </p:spPr>
      </p:pic>
      <p:sp>
        <p:nvSpPr>
          <p:cNvPr id="8" name="Title 1">
            <a:extLst>
              <a:ext uri="{FF2B5EF4-FFF2-40B4-BE49-F238E27FC236}">
                <a16:creationId xmlns:a16="http://schemas.microsoft.com/office/drawing/2014/main" id="{940EBD58-4B01-804F-8143-ECB467F6BF60}"/>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A Statistical Balancing Act</a:t>
            </a:r>
            <a:endParaRPr lang="en-US" sz="3600" dirty="0">
              <a:latin typeface="Monaco" pitchFamily="2" charset="0"/>
            </a:endParaRPr>
          </a:p>
        </p:txBody>
      </p:sp>
    </p:spTree>
    <p:extLst>
      <p:ext uri="{BB962C8B-B14F-4D97-AF65-F5344CB8AC3E}">
        <p14:creationId xmlns:p14="http://schemas.microsoft.com/office/powerpoint/2010/main" val="2906883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Complexity in Ecology</a:t>
            </a:r>
            <a:endParaRPr lang="en-US" sz="3600" dirty="0">
              <a:latin typeface="Monaco" pitchFamily="2" charset="0"/>
            </a:endParaRPr>
          </a:p>
        </p:txBody>
      </p:sp>
      <p:sp>
        <p:nvSpPr>
          <p:cNvPr id="3" name="TextBox 2">
            <a:extLst>
              <a:ext uri="{FF2B5EF4-FFF2-40B4-BE49-F238E27FC236}">
                <a16:creationId xmlns:a16="http://schemas.microsoft.com/office/drawing/2014/main" id="{C872F5DF-CA92-3C4C-8DE8-D1FE99DB4AD0}"/>
              </a:ext>
            </a:extLst>
          </p:cNvPr>
          <p:cNvSpPr txBox="1"/>
          <p:nvPr/>
        </p:nvSpPr>
        <p:spPr>
          <a:xfrm>
            <a:off x="1371600" y="1690689"/>
            <a:ext cx="7143750" cy="4401205"/>
          </a:xfrm>
          <a:prstGeom prst="rect">
            <a:avLst/>
          </a:prstGeom>
          <a:noFill/>
        </p:spPr>
        <p:txBody>
          <a:bodyPr wrap="square" rtlCol="0">
            <a:spAutoFit/>
          </a:bodyPr>
          <a:lstStyle/>
          <a:p>
            <a:r>
              <a:rPr lang="en-US" sz="2800" dirty="0">
                <a:latin typeface="Garamond" panose="02020404030301010803" pitchFamily="18" charset="0"/>
              </a:rPr>
              <a:t>“Ecology would be easy, were it not for all the ecosystems—vastly complex and variable as they are … Scientists like to impose structure and order on chaos, and ecologists are no different. Ecology has its grand theories, but they are riddled with conditional clauses, caveats and exceptions … It is doubtful that the generalities that underlie the complex patterns of nature will ever be phrased succinctly enough to fit on a T-shirt.”</a:t>
            </a:r>
          </a:p>
        </p:txBody>
      </p:sp>
      <p:sp>
        <p:nvSpPr>
          <p:cNvPr id="4" name="Content Placeholder 2">
            <a:extLst>
              <a:ext uri="{FF2B5EF4-FFF2-40B4-BE49-F238E27FC236}">
                <a16:creationId xmlns:a16="http://schemas.microsoft.com/office/drawing/2014/main" id="{1C1D70BC-A5CF-B84D-BB79-DD36C7EDB641}"/>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a:latin typeface="Garamond" panose="02020404030301010803" pitchFamily="18" charset="0"/>
              </a:rPr>
              <a:t>Editorial 13 March 2014, </a:t>
            </a:r>
            <a:r>
              <a:rPr lang="en-US" sz="1600" i="1" dirty="0">
                <a:latin typeface="Garamond" panose="02020404030301010803" pitchFamily="18" charset="0"/>
              </a:rPr>
              <a:t>Nature</a:t>
            </a:r>
            <a:endParaRPr lang="en-US" sz="1600" dirty="0">
              <a:latin typeface="Garamond" panose="02020404030301010803" pitchFamily="18" charset="0"/>
            </a:endParaRPr>
          </a:p>
        </p:txBody>
      </p:sp>
    </p:spTree>
    <p:extLst>
      <p:ext uri="{BB962C8B-B14F-4D97-AF65-F5344CB8AC3E}">
        <p14:creationId xmlns:p14="http://schemas.microsoft.com/office/powerpoint/2010/main" val="221301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F8A35F2-FD4F-644E-93CB-FEE1B5D371DF}"/>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Savoca</a:t>
            </a:r>
            <a:r>
              <a:rPr lang="en-US" sz="1600" dirty="0">
                <a:latin typeface="Garamond" panose="02020404030301010803" pitchFamily="18" charset="0"/>
              </a:rPr>
              <a:t> and Nevitt 2014, </a:t>
            </a:r>
            <a:r>
              <a:rPr lang="en-US" sz="1600" i="1" dirty="0">
                <a:latin typeface="Garamond" panose="02020404030301010803" pitchFamily="18" charset="0"/>
              </a:rPr>
              <a:t>PNAS</a:t>
            </a:r>
            <a:endParaRPr lang="en-US" sz="1600" dirty="0">
              <a:latin typeface="Garamond" panose="02020404030301010803" pitchFamily="18" charset="0"/>
            </a:endParaRPr>
          </a:p>
        </p:txBody>
      </p:sp>
      <p:pic>
        <p:nvPicPr>
          <p:cNvPr id="3" name="Picture 2">
            <a:extLst>
              <a:ext uri="{FF2B5EF4-FFF2-40B4-BE49-F238E27FC236}">
                <a16:creationId xmlns:a16="http://schemas.microsoft.com/office/drawing/2014/main" id="{6717D8E4-8CDF-2042-8042-F84F0505E538}"/>
              </a:ext>
            </a:extLst>
          </p:cNvPr>
          <p:cNvPicPr>
            <a:picLocks noChangeAspect="1"/>
          </p:cNvPicPr>
          <p:nvPr/>
        </p:nvPicPr>
        <p:blipFill>
          <a:blip r:embed="rId3"/>
          <a:stretch>
            <a:fillRect/>
          </a:stretch>
        </p:blipFill>
        <p:spPr>
          <a:xfrm>
            <a:off x="0" y="1338553"/>
            <a:ext cx="9144000" cy="5095301"/>
          </a:xfrm>
          <a:prstGeom prst="rect">
            <a:avLst/>
          </a:prstGeom>
        </p:spPr>
      </p:pic>
      <p:sp>
        <p:nvSpPr>
          <p:cNvPr id="8" name="Title 1">
            <a:extLst>
              <a:ext uri="{FF2B5EF4-FFF2-40B4-BE49-F238E27FC236}">
                <a16:creationId xmlns:a16="http://schemas.microsoft.com/office/drawing/2014/main" id="{940EBD58-4B01-804F-8143-ECB467F6BF60}"/>
              </a:ext>
            </a:extLst>
          </p:cNvPr>
          <p:cNvSpPr>
            <a:spLocks noGrp="1"/>
          </p:cNvSpPr>
          <p:nvPr>
            <p:ph type="title"/>
          </p:nvPr>
        </p:nvSpPr>
        <p:spPr>
          <a:xfrm>
            <a:off x="628650" y="365126"/>
            <a:ext cx="7886700" cy="1325563"/>
          </a:xfrm>
        </p:spPr>
        <p:txBody>
          <a:bodyPr/>
          <a:lstStyle/>
          <a:p>
            <a:pPr algn="ctr"/>
            <a:r>
              <a:rPr lang="en-US" sz="3600" dirty="0">
                <a:latin typeface="Garamond" panose="02020404030301010803" pitchFamily="18" charset="0"/>
              </a:rPr>
              <a:t>Complexity in Ecology</a:t>
            </a:r>
            <a:endParaRPr lang="en-US" sz="3600" dirty="0">
              <a:latin typeface="Monaco" pitchFamily="2" charset="0"/>
            </a:endParaRPr>
          </a:p>
        </p:txBody>
      </p:sp>
    </p:spTree>
    <p:extLst>
      <p:ext uri="{BB962C8B-B14F-4D97-AF65-F5344CB8AC3E}">
        <p14:creationId xmlns:p14="http://schemas.microsoft.com/office/powerpoint/2010/main" val="7360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Problem with) Ockham’s Razor</a:t>
            </a:r>
            <a:endParaRPr lang="en-US" sz="3600" dirty="0">
              <a:latin typeface="Monaco" pitchFamily="2" charset="0"/>
            </a:endParaRP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690688"/>
            <a:ext cx="4733059" cy="5167311"/>
          </a:xfrm>
        </p:spPr>
        <p:txBody>
          <a:bodyPr>
            <a:normAutofit/>
          </a:bodyPr>
          <a:lstStyle/>
          <a:p>
            <a:r>
              <a:rPr lang="en-US" i="1" dirty="0">
                <a:latin typeface="Garamond" panose="02020404030301010803" pitchFamily="18" charset="0"/>
              </a:rPr>
              <a:t>Ockham’s razor</a:t>
            </a:r>
            <a:r>
              <a:rPr lang="en-US" dirty="0">
                <a:latin typeface="Garamond" panose="02020404030301010803" pitchFamily="18" charset="0"/>
              </a:rPr>
              <a:t> is a heuristic stating that simpler theories are to be preferred to more complex ones</a:t>
            </a:r>
          </a:p>
          <a:p>
            <a:endParaRPr lang="en-US" dirty="0">
              <a:latin typeface="Garamond" panose="02020404030301010803" pitchFamily="18" charset="0"/>
            </a:endParaRPr>
          </a:p>
          <a:p>
            <a:r>
              <a:rPr lang="en-US" dirty="0">
                <a:latin typeface="Garamond" panose="02020404030301010803" pitchFamily="18" charset="0"/>
              </a:rPr>
              <a:t>This would imply we might choose simpler models</a:t>
            </a:r>
          </a:p>
          <a:p>
            <a:pPr lvl="1"/>
            <a:r>
              <a:rPr lang="en-US" dirty="0">
                <a:latin typeface="Garamond" panose="02020404030301010803" pitchFamily="18" charset="0"/>
              </a:rPr>
              <a:t>However, models differ not only in complexity but also accuracy, and ideally we want to balance these competing model characteristics </a:t>
            </a:r>
          </a:p>
        </p:txBody>
      </p:sp>
      <p:pic>
        <p:nvPicPr>
          <p:cNvPr id="3" name="Picture 2">
            <a:extLst>
              <a:ext uri="{FF2B5EF4-FFF2-40B4-BE49-F238E27FC236}">
                <a16:creationId xmlns:a16="http://schemas.microsoft.com/office/drawing/2014/main" id="{5CFB1668-83EA-FD4B-9F18-3E78672C4708}"/>
              </a:ext>
            </a:extLst>
          </p:cNvPr>
          <p:cNvPicPr>
            <a:picLocks noChangeAspect="1"/>
          </p:cNvPicPr>
          <p:nvPr/>
        </p:nvPicPr>
        <p:blipFill>
          <a:blip r:embed="rId3"/>
          <a:stretch>
            <a:fillRect/>
          </a:stretch>
        </p:blipFill>
        <p:spPr>
          <a:xfrm>
            <a:off x="5779654" y="2150733"/>
            <a:ext cx="2735696" cy="3642199"/>
          </a:xfrm>
          <a:prstGeom prst="rect">
            <a:avLst/>
          </a:prstGeom>
          <a:ln w="38100">
            <a:solidFill>
              <a:schemeClr val="tx1"/>
            </a:solidFill>
          </a:ln>
        </p:spPr>
      </p:pic>
    </p:spTree>
    <p:extLst>
      <p:ext uri="{BB962C8B-B14F-4D97-AF65-F5344CB8AC3E}">
        <p14:creationId xmlns:p14="http://schemas.microsoft.com/office/powerpoint/2010/main" val="255692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15255</TotalTime>
  <Words>1464</Words>
  <Application>Microsoft Macintosh PowerPoint</Application>
  <PresentationFormat>On-screen Show (4:3)</PresentationFormat>
  <Paragraphs>252</Paragraphs>
  <Slides>29</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Cambria Math</vt:lpstr>
      <vt:lpstr>Garamond</vt:lpstr>
      <vt:lpstr>Monaco</vt:lpstr>
      <vt:lpstr>Times New Roman</vt:lpstr>
      <vt:lpstr>Office Theme</vt:lpstr>
      <vt:lpstr>Introduction to Statistics for  Ecology and Evolutionary Biology  Model Selection  Week 09 25 March 2019 </vt:lpstr>
      <vt:lpstr>Introduction to Statistics for  Ecology and Evolutionary Biology  Model Selection  Week 09 25 March 2019 </vt:lpstr>
      <vt:lpstr>Introduction to Statistics for  Ecology and Evolutionary Biology   The Dangers of Overfitting, Model Comparison, “How Do I Choose What Goes Into My Model?”, and Some Other Related Stuff  Week 09 25 March 2019</vt:lpstr>
      <vt:lpstr>Statistical Norms: Open for Debate</vt:lpstr>
      <vt:lpstr>Statistical Norms: Open for Debate</vt:lpstr>
      <vt:lpstr>A Statistical Balancing Act</vt:lpstr>
      <vt:lpstr>Complexity in Ecology</vt:lpstr>
      <vt:lpstr>Complexity in Ecology</vt:lpstr>
      <vt:lpstr>(The Problem with) Ockham’s Razor</vt:lpstr>
      <vt:lpstr>The Problem with (Too Many) Parameters</vt:lpstr>
      <vt:lpstr>PowerPoint Presentation</vt:lpstr>
      <vt:lpstr>The Problem with (Too Many) Parameters</vt:lpstr>
      <vt:lpstr>The Problem with (Too Few) Parameters</vt:lpstr>
      <vt:lpstr>Combatting Overfitting: Regularization</vt:lpstr>
      <vt:lpstr>Ridge and Lasso Regression</vt:lpstr>
      <vt:lpstr>Combatting Overfitting: Information Criterion</vt:lpstr>
      <vt:lpstr>Model Deviance</vt:lpstr>
      <vt:lpstr>Akaike’s Information Criterion (AIC)</vt:lpstr>
      <vt:lpstr>Combatting Overfitting: Information Criterion</vt:lpstr>
      <vt:lpstr>Information Criterion in Practice</vt:lpstr>
      <vt:lpstr>PowerPoint Presentation</vt:lpstr>
      <vt:lpstr>Information Criterion in Practice</vt:lpstr>
      <vt:lpstr>Information Criterion in Practice</vt:lpstr>
      <vt:lpstr>(Mis)uses of Information Criterion</vt:lpstr>
      <vt:lpstr>Consider the Curse of Tippecanoe</vt:lpstr>
      <vt:lpstr>Better Approaches</vt:lpstr>
      <vt:lpstr>PowerPoint Presentation</vt:lpstr>
      <vt:lpstr>Final Thoughts</vt:lpstr>
      <vt:lpstr> “The challenge is to begin  with better science questions.” - Anderson and Burnham 2002  “As always, statistics is no  substitute for science.” - McElreath 2016</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363</cp:revision>
  <dcterms:created xsi:type="dcterms:W3CDTF">2019-02-10T22:55:32Z</dcterms:created>
  <dcterms:modified xsi:type="dcterms:W3CDTF">2019-03-25T11:55:28Z</dcterms:modified>
</cp:coreProperties>
</file>